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6213" y="150621"/>
            <a:ext cx="5220970" cy="457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7E7E7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1116056" y="231647"/>
            <a:ext cx="844296" cy="27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04215" y="152400"/>
            <a:ext cx="612775" cy="512445"/>
          </a:xfrm>
          <a:custGeom>
            <a:avLst/>
            <a:gdLst/>
            <a:ahLst/>
            <a:cxnLst/>
            <a:rect l="l" t="t" r="r" b="b"/>
            <a:pathLst>
              <a:path w="612775" h="512445">
                <a:moveTo>
                  <a:pt x="306324" y="0"/>
                </a:moveTo>
                <a:lnTo>
                  <a:pt x="0" y="512063"/>
                </a:lnTo>
                <a:lnTo>
                  <a:pt x="612647" y="512063"/>
                </a:lnTo>
                <a:lnTo>
                  <a:pt x="3063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701" y="150621"/>
            <a:ext cx="12042597" cy="793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7E7E7E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mspro.v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://www.dmspro.v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843" y="6440627"/>
            <a:ext cx="3060065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1  |  Copyright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@2016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DMSpro JSC.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All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rights</a:t>
            </a:r>
            <a:r>
              <a:rPr sz="1100" b="0" spc="-85" dirty="0">
                <a:solidFill>
                  <a:srgbClr val="888888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reserved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9802" y="3077209"/>
            <a:ext cx="2996565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85"/>
              </a:lnSpc>
            </a:pPr>
            <a:r>
              <a:rPr sz="3600" b="0" spc="-35" dirty="0">
                <a:solidFill>
                  <a:srgbClr val="1F2730"/>
                </a:solidFill>
                <a:latin typeface="Calibri Light"/>
                <a:cs typeface="Calibri Light"/>
              </a:rPr>
              <a:t>BÁO </a:t>
            </a:r>
            <a:r>
              <a:rPr sz="3600" b="0" spc="-20">
                <a:solidFill>
                  <a:srgbClr val="1F2730"/>
                </a:solidFill>
                <a:latin typeface="Calibri Light"/>
                <a:cs typeface="Calibri Light"/>
              </a:rPr>
              <a:t>CÁO</a:t>
            </a:r>
            <a:r>
              <a:rPr sz="3600" b="0" spc="-270">
                <a:solidFill>
                  <a:srgbClr val="1F2730"/>
                </a:solidFill>
                <a:latin typeface="Calibri Light"/>
                <a:cs typeface="Calibri Light"/>
              </a:rPr>
              <a:t> </a:t>
            </a:r>
            <a:r>
              <a:rPr sz="3600" b="0" spc="-45" smtClean="0">
                <a:solidFill>
                  <a:srgbClr val="1F2730"/>
                </a:solidFill>
                <a:latin typeface="Calibri Light"/>
                <a:cs typeface="Calibri Light"/>
              </a:rPr>
              <a:t>ETOOL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9104" y="2380488"/>
            <a:ext cx="683260" cy="588645"/>
          </a:xfrm>
          <a:custGeom>
            <a:avLst/>
            <a:gdLst/>
            <a:ahLst/>
            <a:cxnLst/>
            <a:rect l="l" t="t" r="r" b="b"/>
            <a:pathLst>
              <a:path w="683259" h="588644">
                <a:moveTo>
                  <a:pt x="341375" y="0"/>
                </a:moveTo>
                <a:lnTo>
                  <a:pt x="0" y="588263"/>
                </a:lnTo>
                <a:lnTo>
                  <a:pt x="682751" y="588263"/>
                </a:lnTo>
                <a:lnTo>
                  <a:pt x="341375" y="0"/>
                </a:lnTo>
                <a:close/>
              </a:path>
            </a:pathLst>
          </a:custGeom>
          <a:solidFill>
            <a:srgbClr val="FF8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38688" y="2359151"/>
            <a:ext cx="558165" cy="481965"/>
          </a:xfrm>
          <a:custGeom>
            <a:avLst/>
            <a:gdLst/>
            <a:ahLst/>
            <a:cxnLst/>
            <a:rect l="l" t="t" r="r" b="b"/>
            <a:pathLst>
              <a:path w="558165" h="481964">
                <a:moveTo>
                  <a:pt x="557783" y="0"/>
                </a:moveTo>
                <a:lnTo>
                  <a:pt x="0" y="0"/>
                </a:lnTo>
                <a:lnTo>
                  <a:pt x="278891" y="481584"/>
                </a:lnTo>
                <a:lnTo>
                  <a:pt x="557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49711" y="2508504"/>
            <a:ext cx="381000" cy="329565"/>
          </a:xfrm>
          <a:custGeom>
            <a:avLst/>
            <a:gdLst/>
            <a:ahLst/>
            <a:cxnLst/>
            <a:rect l="l" t="t" r="r" b="b"/>
            <a:pathLst>
              <a:path w="381000" h="329564">
                <a:moveTo>
                  <a:pt x="190500" y="0"/>
                </a:moveTo>
                <a:lnTo>
                  <a:pt x="0" y="329184"/>
                </a:lnTo>
                <a:lnTo>
                  <a:pt x="381000" y="329184"/>
                </a:lnTo>
                <a:lnTo>
                  <a:pt x="190500" y="0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01656" y="4913376"/>
            <a:ext cx="167944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56803" y="549528"/>
            <a:ext cx="36601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Giám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sát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hoạt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động bán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559" y="1030224"/>
            <a:ext cx="11350752" cy="546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61160" y="3029711"/>
            <a:ext cx="2588260" cy="73469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 marR="141605">
              <a:lnSpc>
                <a:spcPct val="100000"/>
              </a:lnSpc>
              <a:spcBef>
                <a:spcPts val="290"/>
              </a:spcBef>
            </a:pP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Nhấn vào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điểm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bán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bất </a:t>
            </a:r>
            <a:r>
              <a:rPr sz="1400" spc="-45" dirty="0">
                <a:solidFill>
                  <a:srgbClr val="FF0000"/>
                </a:solidFill>
                <a:latin typeface="Calibri"/>
                <a:cs typeface="Calibri"/>
              </a:rPr>
              <a:t>kỳ,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vị trí  của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nhân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viên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lúc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viếng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thăm, </a:t>
            </a:r>
            <a:r>
              <a:rPr sz="1400" spc="-35" dirty="0">
                <a:solidFill>
                  <a:srgbClr val="FF0000"/>
                </a:solidFill>
                <a:latin typeface="Calibri"/>
                <a:cs typeface="Calibri"/>
              </a:rPr>
              <a:t>và  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kết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quả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bán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hàng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sẽ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hiện</a:t>
            </a:r>
            <a:r>
              <a:rPr sz="1400" spc="1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lên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41164" y="1674876"/>
            <a:ext cx="2898775" cy="3853179"/>
          </a:xfrm>
          <a:custGeom>
            <a:avLst/>
            <a:gdLst/>
            <a:ahLst/>
            <a:cxnLst/>
            <a:rect l="l" t="t" r="r" b="b"/>
            <a:pathLst>
              <a:path w="2898775" h="3853179">
                <a:moveTo>
                  <a:pt x="0" y="3852672"/>
                </a:moveTo>
                <a:lnTo>
                  <a:pt x="2898647" y="3852672"/>
                </a:lnTo>
                <a:lnTo>
                  <a:pt x="2898647" y="0"/>
                </a:lnTo>
                <a:lnTo>
                  <a:pt x="0" y="0"/>
                </a:lnTo>
                <a:lnTo>
                  <a:pt x="0" y="38526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0996" y="4314444"/>
            <a:ext cx="2444750" cy="698500"/>
          </a:xfrm>
          <a:custGeom>
            <a:avLst/>
            <a:gdLst/>
            <a:ahLst/>
            <a:cxnLst/>
            <a:rect l="l" t="t" r="r" b="b"/>
            <a:pathLst>
              <a:path w="2444750" h="698500">
                <a:moveTo>
                  <a:pt x="0" y="697991"/>
                </a:moveTo>
                <a:lnTo>
                  <a:pt x="2444495" y="697991"/>
                </a:lnTo>
                <a:lnTo>
                  <a:pt x="2444495" y="0"/>
                </a:lnTo>
                <a:lnTo>
                  <a:pt x="0" y="0"/>
                </a:lnTo>
                <a:lnTo>
                  <a:pt x="0" y="697991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85731" y="3750564"/>
            <a:ext cx="1213485" cy="268605"/>
          </a:xfrm>
          <a:custGeom>
            <a:avLst/>
            <a:gdLst/>
            <a:ahLst/>
            <a:cxnLst/>
            <a:rect l="l" t="t" r="r" b="b"/>
            <a:pathLst>
              <a:path w="1213484" h="268604">
                <a:moveTo>
                  <a:pt x="0" y="268224"/>
                </a:moveTo>
                <a:lnTo>
                  <a:pt x="1213103" y="268224"/>
                </a:lnTo>
                <a:lnTo>
                  <a:pt x="1213103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54111" y="3651503"/>
            <a:ext cx="1530350" cy="9544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 marR="174625">
              <a:lnSpc>
                <a:spcPct val="100000"/>
              </a:lnSpc>
              <a:spcBef>
                <a:spcPts val="295"/>
              </a:spcBef>
            </a:pP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Chọn để </a:t>
            </a:r>
            <a:r>
              <a:rPr sz="1400" spc="-25" dirty="0">
                <a:solidFill>
                  <a:srgbClr val="FF0000"/>
                </a:solidFill>
                <a:latin typeface="Calibri"/>
                <a:cs typeface="Calibri"/>
              </a:rPr>
              <a:t>xem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báo 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cáo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bán hàng của  NVBH đang theo  dõi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56803" y="549528"/>
            <a:ext cx="36601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Giám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sát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hoạt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động bán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0311" y="1222247"/>
            <a:ext cx="11024616" cy="5330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/>
          <p:nvPr/>
        </p:nvSpPr>
        <p:spPr>
          <a:xfrm>
            <a:off x="569976" y="1085088"/>
            <a:ext cx="9948672" cy="560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55511" y="549528"/>
            <a:ext cx="58597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kiểm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tra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yêu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cầu cập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nhật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tọa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độ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nhà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thuốc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88707" y="2061972"/>
            <a:ext cx="3331845" cy="4798060"/>
          </a:xfrm>
          <a:custGeom>
            <a:avLst/>
            <a:gdLst/>
            <a:ahLst/>
            <a:cxnLst/>
            <a:rect l="l" t="t" r="r" b="b"/>
            <a:pathLst>
              <a:path w="3331845" h="4798059">
                <a:moveTo>
                  <a:pt x="0" y="4797552"/>
                </a:moveTo>
                <a:lnTo>
                  <a:pt x="3331463" y="4797552"/>
                </a:lnTo>
                <a:lnTo>
                  <a:pt x="3331463" y="0"/>
                </a:lnTo>
                <a:lnTo>
                  <a:pt x="0" y="0"/>
                </a:lnTo>
                <a:lnTo>
                  <a:pt x="0" y="479755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21416" y="2831846"/>
            <a:ext cx="1248410" cy="279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685">
              <a:lnSpc>
                <a:spcPct val="100000"/>
              </a:lnSpc>
            </a:pPr>
            <a:r>
              <a:rPr sz="1400" spc="-45" dirty="0">
                <a:latin typeface="Calibri"/>
                <a:cs typeface="Calibri"/>
              </a:rPr>
              <a:t>Trụ </a:t>
            </a:r>
            <a:r>
              <a:rPr sz="1400" spc="-5" dirty="0">
                <a:latin typeface="Calibri"/>
                <a:cs typeface="Calibri"/>
              </a:rPr>
              <a:t>sở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20" dirty="0">
                <a:latin typeface="Calibri"/>
                <a:cs typeface="Calibri"/>
              </a:rPr>
              <a:t>thể  </a:t>
            </a:r>
            <a:r>
              <a:rPr sz="1400" spc="-10" dirty="0">
                <a:latin typeface="Calibri"/>
                <a:cs typeface="Calibri"/>
              </a:rPr>
              <a:t>theo dõi khoảng  </a:t>
            </a:r>
            <a:r>
              <a:rPr sz="1400" dirty="0">
                <a:latin typeface="Calibri"/>
                <a:cs typeface="Calibri"/>
              </a:rPr>
              <a:t>cách </a:t>
            </a:r>
            <a:r>
              <a:rPr sz="1400" spc="-10" dirty="0">
                <a:latin typeface="Calibri"/>
                <a:cs typeface="Calibri"/>
              </a:rPr>
              <a:t>viếng </a:t>
            </a:r>
            <a:r>
              <a:rPr sz="1400" spc="-15" dirty="0">
                <a:latin typeface="Calibri"/>
                <a:cs typeface="Calibri"/>
              </a:rPr>
              <a:t>thăm  </a:t>
            </a:r>
            <a:r>
              <a:rPr sz="1400" spc="-5" dirty="0">
                <a:latin typeface="Calibri"/>
                <a:cs typeface="Calibri"/>
              </a:rPr>
              <a:t>(m), </a:t>
            </a:r>
            <a:r>
              <a:rPr sz="1400" spc="-20" dirty="0">
                <a:latin typeface="Calibri"/>
                <a:cs typeface="Calibri"/>
              </a:rPr>
              <a:t>và </a:t>
            </a:r>
            <a:r>
              <a:rPr sz="1400" spc="-15" dirty="0">
                <a:latin typeface="Calibri"/>
                <a:cs typeface="Calibri"/>
              </a:rPr>
              <a:t>hình </a:t>
            </a:r>
            <a:r>
              <a:rPr sz="1400" spc="-10" dirty="0">
                <a:latin typeface="Calibri"/>
                <a:cs typeface="Calibri"/>
              </a:rPr>
              <a:t>ảnh  của </a:t>
            </a:r>
            <a:r>
              <a:rPr sz="1400" spc="-5" dirty="0">
                <a:latin typeface="Calibri"/>
                <a:cs typeface="Calibri"/>
              </a:rPr>
              <a:t>các </a:t>
            </a:r>
            <a:r>
              <a:rPr sz="1400" spc="-10" dirty="0">
                <a:latin typeface="Calibri"/>
                <a:cs typeface="Calibri"/>
              </a:rPr>
              <a:t>lần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viếng  </a:t>
            </a:r>
            <a:r>
              <a:rPr sz="1400" spc="-15" dirty="0">
                <a:latin typeface="Calibri"/>
                <a:cs typeface="Calibri"/>
              </a:rPr>
              <a:t>thăm </a:t>
            </a:r>
            <a:r>
              <a:rPr sz="1400" spc="-5" dirty="0">
                <a:latin typeface="Calibri"/>
                <a:cs typeface="Calibri"/>
              </a:rPr>
              <a:t>–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15" dirty="0">
                <a:latin typeface="Calibri"/>
                <a:cs typeface="Calibri"/>
              </a:rPr>
              <a:t>hỗ </a:t>
            </a:r>
            <a:r>
              <a:rPr sz="1400" spc="-20" dirty="0">
                <a:latin typeface="Calibri"/>
                <a:cs typeface="Calibri"/>
              </a:rPr>
              <a:t>trợ  </a:t>
            </a:r>
            <a:r>
              <a:rPr sz="1400" spc="-15" dirty="0">
                <a:latin typeface="Calibri"/>
                <a:cs typeface="Calibri"/>
              </a:rPr>
              <a:t>tính năng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35" dirty="0">
                <a:latin typeface="Calibri"/>
                <a:cs typeface="Calibri"/>
              </a:rPr>
              <a:t>filter.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Nếu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5" dirty="0">
                <a:latin typeface="Calibri"/>
                <a:cs typeface="Calibri"/>
              </a:rPr>
              <a:t>sự </a:t>
            </a:r>
            <a:r>
              <a:rPr sz="1400" spc="-10" dirty="0">
                <a:latin typeface="Calibri"/>
                <a:cs typeface="Calibri"/>
              </a:rPr>
              <a:t>khác  biệt </a:t>
            </a:r>
            <a:r>
              <a:rPr sz="1400" spc="-5" dirty="0">
                <a:latin typeface="Calibri"/>
                <a:cs typeface="Calibri"/>
              </a:rPr>
              <a:t>lớn </a:t>
            </a:r>
            <a:r>
              <a:rPr sz="1400" spc="-10" dirty="0">
                <a:latin typeface="Calibri"/>
                <a:cs typeface="Calibri"/>
              </a:rPr>
              <a:t>giữa </a:t>
            </a:r>
            <a:r>
              <a:rPr sz="1400" spc="-5" dirty="0">
                <a:latin typeface="Calibri"/>
                <a:cs typeface="Calibri"/>
              </a:rPr>
              <a:t>các  </a:t>
            </a:r>
            <a:r>
              <a:rPr sz="1400" spc="-10" dirty="0">
                <a:latin typeface="Calibri"/>
                <a:cs typeface="Calibri"/>
              </a:rPr>
              <a:t>chỉ số, </a:t>
            </a:r>
            <a:r>
              <a:rPr sz="1400" spc="-45" dirty="0">
                <a:latin typeface="Calibri"/>
                <a:cs typeface="Calibri"/>
              </a:rPr>
              <a:t>Trụ </a:t>
            </a:r>
            <a:r>
              <a:rPr sz="1400" spc="-5" dirty="0">
                <a:latin typeface="Calibri"/>
                <a:cs typeface="Calibri"/>
              </a:rPr>
              <a:t>sở </a:t>
            </a:r>
            <a:r>
              <a:rPr sz="1400" spc="5" dirty="0">
                <a:latin typeface="Calibri"/>
                <a:cs typeface="Calibri"/>
              </a:rPr>
              <a:t>có  </a:t>
            </a:r>
            <a:r>
              <a:rPr sz="1400" spc="-15" dirty="0">
                <a:latin typeface="Calibri"/>
                <a:cs typeface="Calibri"/>
              </a:rPr>
              <a:t>thể </a:t>
            </a:r>
            <a:r>
              <a:rPr sz="1400" spc="-20" dirty="0">
                <a:latin typeface="Calibri"/>
                <a:cs typeface="Calibri"/>
              </a:rPr>
              <a:t>yêu </a:t>
            </a:r>
            <a:r>
              <a:rPr sz="1400" spc="-5" dirty="0">
                <a:latin typeface="Calibri"/>
                <a:cs typeface="Calibri"/>
              </a:rPr>
              <a:t>cầu </a:t>
            </a:r>
            <a:r>
              <a:rPr sz="1400" spc="-10" dirty="0">
                <a:latin typeface="Calibri"/>
                <a:cs typeface="Calibri"/>
              </a:rPr>
              <a:t>kiểm  </a:t>
            </a:r>
            <a:r>
              <a:rPr sz="1400" spc="-20" dirty="0">
                <a:latin typeface="Calibri"/>
                <a:cs typeface="Calibri"/>
              </a:rPr>
              <a:t>tra </a:t>
            </a:r>
            <a:r>
              <a:rPr sz="1400" spc="-15" dirty="0">
                <a:latin typeface="Calibri"/>
                <a:cs typeface="Calibri"/>
              </a:rPr>
              <a:t>tọa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độ.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84693" y="549528"/>
            <a:ext cx="45300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Danh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sách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nhà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thuốc chưa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có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tọa</a:t>
            </a:r>
            <a:r>
              <a:rPr sz="2400" spc="-1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độ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4904" y="1033272"/>
            <a:ext cx="10070592" cy="567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73588" y="2712339"/>
            <a:ext cx="1283335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Các </a:t>
            </a:r>
            <a:r>
              <a:rPr sz="1400" spc="-15" dirty="0">
                <a:latin typeface="Calibri"/>
                <a:cs typeface="Calibri"/>
              </a:rPr>
              <a:t>nhà thuốc  </a:t>
            </a:r>
            <a:r>
              <a:rPr sz="1400" spc="-10" dirty="0">
                <a:latin typeface="Calibri"/>
                <a:cs typeface="Calibri"/>
              </a:rPr>
              <a:t>chưa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15" dirty="0">
                <a:latin typeface="Calibri"/>
                <a:cs typeface="Calibri"/>
              </a:rPr>
              <a:t>tọa </a:t>
            </a:r>
            <a:r>
              <a:rPr sz="1400" spc="-10" dirty="0">
                <a:latin typeface="Calibri"/>
                <a:cs typeface="Calibri"/>
              </a:rPr>
              <a:t>độ  </a:t>
            </a:r>
            <a:r>
              <a:rPr sz="1400" spc="-15" dirty="0">
                <a:latin typeface="Calibri"/>
                <a:cs typeface="Calibri"/>
              </a:rPr>
              <a:t>cũng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15" dirty="0">
                <a:latin typeface="Calibri"/>
                <a:cs typeface="Calibri"/>
              </a:rPr>
              <a:t>thể </a:t>
            </a:r>
            <a:r>
              <a:rPr sz="1400" spc="-5" dirty="0">
                <a:latin typeface="Calibri"/>
                <a:cs typeface="Calibri"/>
              </a:rPr>
              <a:t>được  </a:t>
            </a:r>
            <a:r>
              <a:rPr sz="1400" spc="-10" dirty="0">
                <a:latin typeface="Calibri"/>
                <a:cs typeface="Calibri"/>
              </a:rPr>
              <a:t>theo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dõi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115427" y="549528"/>
            <a:ext cx="39998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đánh giá 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kết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quả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</a:t>
            </a:r>
            <a:r>
              <a:rPr sz="24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thăm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520" y="1155191"/>
            <a:ext cx="9720072" cy="548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32846" y="1916810"/>
            <a:ext cx="1758314" cy="17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Khi </a:t>
            </a:r>
            <a:r>
              <a:rPr sz="1400" spc="-25" dirty="0">
                <a:latin typeface="Calibri"/>
                <a:cs typeface="Calibri"/>
              </a:rPr>
              <a:t>xem </a:t>
            </a:r>
            <a:r>
              <a:rPr sz="1400" spc="-10" dirty="0">
                <a:latin typeface="Calibri"/>
                <a:cs typeface="Calibri"/>
              </a:rPr>
              <a:t>báo </a:t>
            </a:r>
            <a:r>
              <a:rPr sz="1400" b="1" spc="-10" dirty="0">
                <a:latin typeface="Calibri"/>
                <a:cs typeface="Calibri"/>
              </a:rPr>
              <a:t>cáo chi tiết  </a:t>
            </a:r>
            <a:r>
              <a:rPr sz="1400" b="1" spc="-25" dirty="0">
                <a:latin typeface="Calibri"/>
                <a:cs typeface="Calibri"/>
              </a:rPr>
              <a:t>kết </a:t>
            </a:r>
            <a:r>
              <a:rPr sz="1400" b="1" spc="-10" dirty="0">
                <a:latin typeface="Calibri"/>
                <a:cs typeface="Calibri"/>
              </a:rPr>
              <a:t>quả viếng thăm </a:t>
            </a:r>
            <a:r>
              <a:rPr sz="1400" spc="-10" dirty="0">
                <a:latin typeface="Calibri"/>
                <a:cs typeface="Calibri"/>
              </a:rPr>
              <a:t>của  NVBH, </a:t>
            </a:r>
            <a:r>
              <a:rPr sz="1400" spc="-45" dirty="0">
                <a:latin typeface="Calibri"/>
                <a:cs typeface="Calibri"/>
              </a:rPr>
              <a:t>Trụ </a:t>
            </a:r>
            <a:r>
              <a:rPr sz="1400" spc="-5" dirty="0">
                <a:latin typeface="Calibri"/>
                <a:cs typeface="Calibri"/>
              </a:rPr>
              <a:t>sở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20" dirty="0">
                <a:latin typeface="Calibri"/>
                <a:cs typeface="Calibri"/>
              </a:rPr>
              <a:t>thể  </a:t>
            </a:r>
            <a:r>
              <a:rPr sz="1400" spc="-25" dirty="0">
                <a:latin typeface="Calibri"/>
                <a:cs typeface="Calibri"/>
              </a:rPr>
              <a:t>xem </a:t>
            </a:r>
            <a:r>
              <a:rPr sz="1400" b="1" spc="-5" dirty="0">
                <a:latin typeface="Calibri"/>
                <a:cs typeface="Calibri"/>
              </a:rPr>
              <a:t>báo </a:t>
            </a:r>
            <a:r>
              <a:rPr sz="1400" b="1" spc="-10" dirty="0">
                <a:latin typeface="Calibri"/>
                <a:cs typeface="Calibri"/>
              </a:rPr>
              <a:t>cáo </a:t>
            </a:r>
            <a:r>
              <a:rPr sz="1400" b="1" spc="-15" dirty="0">
                <a:latin typeface="Calibri"/>
                <a:cs typeface="Calibri"/>
              </a:rPr>
              <a:t>tổng </a:t>
            </a:r>
            <a:r>
              <a:rPr sz="1400" b="1" spc="-10" dirty="0">
                <a:latin typeface="Calibri"/>
                <a:cs typeface="Calibri"/>
              </a:rPr>
              <a:t>quan  đóng góp </a:t>
            </a:r>
            <a:r>
              <a:rPr sz="1400" b="1" spc="-5" dirty="0">
                <a:latin typeface="Calibri"/>
                <a:cs typeface="Calibri"/>
              </a:rPr>
              <a:t>doanh số </a:t>
            </a:r>
            <a:r>
              <a:rPr sz="1400" spc="-10" dirty="0">
                <a:latin typeface="Calibri"/>
                <a:cs typeface="Calibri"/>
              </a:rPr>
              <a:t>của  </a:t>
            </a:r>
            <a:r>
              <a:rPr sz="1400" spc="-5" dirty="0">
                <a:latin typeface="Calibri"/>
                <a:cs typeface="Calibri"/>
              </a:rPr>
              <a:t>các </a:t>
            </a:r>
            <a:r>
              <a:rPr sz="1400" spc="-15" dirty="0">
                <a:latin typeface="Calibri"/>
                <a:cs typeface="Calibri"/>
              </a:rPr>
              <a:t>khu </a:t>
            </a:r>
            <a:r>
              <a:rPr sz="1400" spc="-10" dirty="0">
                <a:latin typeface="Calibri"/>
                <a:cs typeface="Calibri"/>
              </a:rPr>
              <a:t>vực địa lý/ </a:t>
            </a:r>
            <a:r>
              <a:rPr sz="1400" spc="-30" dirty="0">
                <a:latin typeface="Calibri"/>
                <a:cs typeface="Calibri"/>
              </a:rPr>
              <a:t>NPP/  </a:t>
            </a:r>
            <a:r>
              <a:rPr sz="1400" spc="-5" dirty="0">
                <a:latin typeface="Calibri"/>
                <a:cs typeface="Calibri"/>
              </a:rPr>
              <a:t>đại </a:t>
            </a:r>
            <a:r>
              <a:rPr sz="1400" spc="-10" dirty="0">
                <a:latin typeface="Calibri"/>
                <a:cs typeface="Calibri"/>
              </a:rPr>
              <a:t>lý để </a:t>
            </a:r>
            <a:r>
              <a:rPr sz="1400" spc="-15" dirty="0">
                <a:latin typeface="Calibri"/>
                <a:cs typeface="Calibri"/>
              </a:rPr>
              <a:t>dễ dàng </a:t>
            </a:r>
            <a:r>
              <a:rPr sz="1400" spc="-5" dirty="0">
                <a:latin typeface="Calibri"/>
                <a:cs typeface="Calibri"/>
              </a:rPr>
              <a:t>so  sánh </a:t>
            </a:r>
            <a:r>
              <a:rPr sz="1400" spc="-20" dirty="0">
                <a:latin typeface="Calibri"/>
                <a:cs typeface="Calibri"/>
              </a:rPr>
              <a:t>và </a:t>
            </a:r>
            <a:r>
              <a:rPr sz="1400" dirty="0">
                <a:latin typeface="Calibri"/>
                <a:cs typeface="Calibri"/>
              </a:rPr>
              <a:t>có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insight.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45197" y="549528"/>
            <a:ext cx="50704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đánh giá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chỉ số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bán hàng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trong</a:t>
            </a:r>
            <a:r>
              <a:rPr sz="2400" spc="-9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tháng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7743" y="1106424"/>
            <a:ext cx="9863328" cy="555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32846" y="1916810"/>
            <a:ext cx="1750060" cy="1729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Khi </a:t>
            </a:r>
            <a:r>
              <a:rPr sz="1400" spc="-25" dirty="0">
                <a:latin typeface="Calibri"/>
                <a:cs typeface="Calibri"/>
              </a:rPr>
              <a:t>xem </a:t>
            </a:r>
            <a:r>
              <a:rPr sz="1400" spc="-10" dirty="0">
                <a:latin typeface="Calibri"/>
                <a:cs typeface="Calibri"/>
              </a:rPr>
              <a:t>báo </a:t>
            </a:r>
            <a:r>
              <a:rPr sz="1400" spc="-5" dirty="0">
                <a:latin typeface="Calibri"/>
                <a:cs typeface="Calibri"/>
              </a:rPr>
              <a:t>cáo </a:t>
            </a:r>
            <a:r>
              <a:rPr sz="1400" b="1" spc="-10" dirty="0">
                <a:latin typeface="Calibri"/>
                <a:cs typeface="Calibri"/>
              </a:rPr>
              <a:t>chi tiết  chỉ số </a:t>
            </a:r>
            <a:r>
              <a:rPr sz="1400" b="1" spc="-5" dirty="0">
                <a:latin typeface="Calibri"/>
                <a:cs typeface="Calibri"/>
              </a:rPr>
              <a:t>bán hàng </a:t>
            </a:r>
            <a:r>
              <a:rPr sz="1400" spc="-10" dirty="0">
                <a:latin typeface="Calibri"/>
                <a:cs typeface="Calibri"/>
              </a:rPr>
              <a:t>của  NVBH, </a:t>
            </a:r>
            <a:r>
              <a:rPr sz="1400" spc="-45" dirty="0">
                <a:latin typeface="Calibri"/>
                <a:cs typeface="Calibri"/>
              </a:rPr>
              <a:t>Trụ </a:t>
            </a:r>
            <a:r>
              <a:rPr sz="1400" spc="-5" dirty="0">
                <a:latin typeface="Calibri"/>
                <a:cs typeface="Calibri"/>
              </a:rPr>
              <a:t>sở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20" dirty="0">
                <a:latin typeface="Calibri"/>
                <a:cs typeface="Calibri"/>
              </a:rPr>
              <a:t>thể  </a:t>
            </a:r>
            <a:r>
              <a:rPr sz="1400" spc="-25" dirty="0">
                <a:latin typeface="Calibri"/>
                <a:cs typeface="Calibri"/>
              </a:rPr>
              <a:t>xem </a:t>
            </a:r>
            <a:r>
              <a:rPr sz="1400" b="1" spc="-5" dirty="0">
                <a:latin typeface="Calibri"/>
                <a:cs typeface="Calibri"/>
              </a:rPr>
              <a:t>báo </a:t>
            </a:r>
            <a:r>
              <a:rPr sz="1400" b="1" spc="-10" dirty="0">
                <a:latin typeface="Calibri"/>
                <a:cs typeface="Calibri"/>
              </a:rPr>
              <a:t>cáo </a:t>
            </a:r>
            <a:r>
              <a:rPr sz="1400" b="1" spc="-15" dirty="0">
                <a:latin typeface="Calibri"/>
                <a:cs typeface="Calibri"/>
              </a:rPr>
              <a:t>tổng </a:t>
            </a:r>
            <a:r>
              <a:rPr sz="1400" b="1" spc="-10" dirty="0">
                <a:latin typeface="Calibri"/>
                <a:cs typeface="Calibri"/>
              </a:rPr>
              <a:t>quan  chỉ </a:t>
            </a:r>
            <a:r>
              <a:rPr sz="1400" b="1" spc="-5" dirty="0">
                <a:latin typeface="Calibri"/>
                <a:cs typeface="Calibri"/>
              </a:rPr>
              <a:t>số </a:t>
            </a:r>
            <a:r>
              <a:rPr sz="1400" spc="-10" dirty="0">
                <a:latin typeface="Calibri"/>
                <a:cs typeface="Calibri"/>
              </a:rPr>
              <a:t>của </a:t>
            </a:r>
            <a:r>
              <a:rPr sz="1400" spc="-5" dirty="0">
                <a:latin typeface="Calibri"/>
                <a:cs typeface="Calibri"/>
              </a:rPr>
              <a:t>các </a:t>
            </a:r>
            <a:r>
              <a:rPr sz="1400" spc="-15" dirty="0">
                <a:latin typeface="Calibri"/>
                <a:cs typeface="Calibri"/>
              </a:rPr>
              <a:t>khu </a:t>
            </a:r>
            <a:r>
              <a:rPr sz="1400" spc="-10" dirty="0">
                <a:latin typeface="Calibri"/>
                <a:cs typeface="Calibri"/>
              </a:rPr>
              <a:t>vực  địa lý/ </a:t>
            </a:r>
            <a:r>
              <a:rPr sz="1400" spc="-30" dirty="0">
                <a:latin typeface="Calibri"/>
                <a:cs typeface="Calibri"/>
              </a:rPr>
              <a:t>NPP/ </a:t>
            </a:r>
            <a:r>
              <a:rPr sz="1400" spc="-5" dirty="0">
                <a:latin typeface="Calibri"/>
                <a:cs typeface="Calibri"/>
              </a:rPr>
              <a:t>đại </a:t>
            </a:r>
            <a:r>
              <a:rPr sz="1400" spc="-10" dirty="0">
                <a:latin typeface="Calibri"/>
                <a:cs typeface="Calibri"/>
              </a:rPr>
              <a:t>lý để </a:t>
            </a:r>
            <a:r>
              <a:rPr sz="1400" spc="-15" dirty="0">
                <a:latin typeface="Calibri"/>
                <a:cs typeface="Calibri"/>
              </a:rPr>
              <a:t>dễ  dàng </a:t>
            </a:r>
            <a:r>
              <a:rPr sz="1400" spc="-5" dirty="0">
                <a:latin typeface="Calibri"/>
                <a:cs typeface="Calibri"/>
              </a:rPr>
              <a:t>so </a:t>
            </a:r>
            <a:r>
              <a:rPr sz="1400" spc="-10" dirty="0">
                <a:latin typeface="Calibri"/>
                <a:cs typeface="Calibri"/>
              </a:rPr>
              <a:t>sánh </a:t>
            </a:r>
            <a:r>
              <a:rPr sz="1400" spc="-20" dirty="0">
                <a:latin typeface="Calibri"/>
                <a:cs typeface="Calibri"/>
              </a:rPr>
              <a:t>và </a:t>
            </a:r>
            <a:r>
              <a:rPr sz="1400" spc="5" dirty="0">
                <a:latin typeface="Calibri"/>
                <a:cs typeface="Calibri"/>
              </a:rPr>
              <a:t>có  </a:t>
            </a:r>
            <a:r>
              <a:rPr sz="1400" spc="-15" dirty="0">
                <a:latin typeface="Calibri"/>
                <a:cs typeface="Calibri"/>
              </a:rPr>
              <a:t>insight.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37346" y="549528"/>
            <a:ext cx="38785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tình hình đồng bộ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máy</a:t>
            </a:r>
            <a:r>
              <a:rPr sz="2400" spc="-1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PDA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0623" y="1106424"/>
            <a:ext cx="9881616" cy="5568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32846" y="1916810"/>
            <a:ext cx="1757680" cy="87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Đánh </a:t>
            </a:r>
            <a:r>
              <a:rPr sz="1400" spc="-10" dirty="0">
                <a:latin typeface="Calibri"/>
                <a:cs typeface="Calibri"/>
              </a:rPr>
              <a:t>giá </a:t>
            </a:r>
            <a:r>
              <a:rPr sz="1400" spc="-15" dirty="0">
                <a:latin typeface="Calibri"/>
                <a:cs typeface="Calibri"/>
              </a:rPr>
              <a:t>tình hình </a:t>
            </a:r>
            <a:r>
              <a:rPr sz="1400" spc="-10" dirty="0">
                <a:latin typeface="Calibri"/>
                <a:cs typeface="Calibri"/>
              </a:rPr>
              <a:t>đồng  </a:t>
            </a:r>
            <a:r>
              <a:rPr sz="1400" spc="-15" dirty="0">
                <a:latin typeface="Calibri"/>
                <a:cs typeface="Calibri"/>
              </a:rPr>
              <a:t>bộ </a:t>
            </a:r>
            <a:r>
              <a:rPr sz="1400" spc="-10" dirty="0">
                <a:latin typeface="Calibri"/>
                <a:cs typeface="Calibri"/>
              </a:rPr>
              <a:t>để </a:t>
            </a:r>
            <a:r>
              <a:rPr sz="1400" spc="-25" dirty="0">
                <a:latin typeface="Calibri"/>
                <a:cs typeface="Calibri"/>
              </a:rPr>
              <a:t>xem xét </a:t>
            </a:r>
            <a:r>
              <a:rPr sz="1400" spc="-10" dirty="0">
                <a:latin typeface="Calibri"/>
                <a:cs typeface="Calibri"/>
              </a:rPr>
              <a:t>mức độ  tuân </a:t>
            </a:r>
            <a:r>
              <a:rPr sz="1400" spc="-15" dirty="0">
                <a:latin typeface="Calibri"/>
                <a:cs typeface="Calibri"/>
              </a:rPr>
              <a:t>thủ </a:t>
            </a:r>
            <a:r>
              <a:rPr sz="1400" spc="-20" dirty="0">
                <a:latin typeface="Calibri"/>
                <a:cs typeface="Calibri"/>
              </a:rPr>
              <a:t>và </a:t>
            </a:r>
            <a:r>
              <a:rPr sz="1400" spc="-10" dirty="0">
                <a:latin typeface="Calibri"/>
                <a:cs typeface="Calibri"/>
              </a:rPr>
              <a:t>tiếp </a:t>
            </a:r>
            <a:r>
              <a:rPr sz="1400" spc="-15" dirty="0">
                <a:latin typeface="Calibri"/>
                <a:cs typeface="Calibri"/>
              </a:rPr>
              <a:t>nhận  hệ thống </a:t>
            </a:r>
            <a:r>
              <a:rPr sz="1400" spc="-10" dirty="0">
                <a:latin typeface="Calibri"/>
                <a:cs typeface="Calibri"/>
              </a:rPr>
              <a:t>của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NVBH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10496" y="549528"/>
            <a:ext cx="28041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 thăm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chi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tiết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736" y="1258824"/>
            <a:ext cx="9464040" cy="533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8388" y="2281427"/>
            <a:ext cx="2146300" cy="271780"/>
          </a:xfrm>
          <a:custGeom>
            <a:avLst/>
            <a:gdLst/>
            <a:ahLst/>
            <a:cxnLst/>
            <a:rect l="l" t="t" r="r" b="b"/>
            <a:pathLst>
              <a:path w="2146300" h="271780">
                <a:moveTo>
                  <a:pt x="0" y="271272"/>
                </a:moveTo>
                <a:lnTo>
                  <a:pt x="2145792" y="271272"/>
                </a:lnTo>
                <a:lnTo>
                  <a:pt x="2145792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64179" y="2356104"/>
            <a:ext cx="991869" cy="82550"/>
          </a:xfrm>
          <a:custGeom>
            <a:avLst/>
            <a:gdLst/>
            <a:ahLst/>
            <a:cxnLst/>
            <a:rect l="l" t="t" r="r" b="b"/>
            <a:pathLst>
              <a:path w="991870" h="82550">
                <a:moveTo>
                  <a:pt x="909319" y="0"/>
                </a:moveTo>
                <a:lnTo>
                  <a:pt x="909319" y="82296"/>
                </a:lnTo>
                <a:lnTo>
                  <a:pt x="964184" y="54863"/>
                </a:lnTo>
                <a:lnTo>
                  <a:pt x="923035" y="54863"/>
                </a:lnTo>
                <a:lnTo>
                  <a:pt x="923035" y="27432"/>
                </a:lnTo>
                <a:lnTo>
                  <a:pt x="964184" y="27432"/>
                </a:lnTo>
                <a:lnTo>
                  <a:pt x="909319" y="0"/>
                </a:lnTo>
                <a:close/>
              </a:path>
              <a:path w="991870" h="82550">
                <a:moveTo>
                  <a:pt x="909319" y="27432"/>
                </a:moveTo>
                <a:lnTo>
                  <a:pt x="0" y="27432"/>
                </a:lnTo>
                <a:lnTo>
                  <a:pt x="0" y="54863"/>
                </a:lnTo>
                <a:lnTo>
                  <a:pt x="909319" y="54863"/>
                </a:lnTo>
                <a:lnTo>
                  <a:pt x="909319" y="27432"/>
                </a:lnTo>
                <a:close/>
              </a:path>
              <a:path w="991870" h="82550">
                <a:moveTo>
                  <a:pt x="964184" y="27432"/>
                </a:moveTo>
                <a:lnTo>
                  <a:pt x="923035" y="27432"/>
                </a:lnTo>
                <a:lnTo>
                  <a:pt x="923035" y="54863"/>
                </a:lnTo>
                <a:lnTo>
                  <a:pt x="964184" y="54863"/>
                </a:lnTo>
                <a:lnTo>
                  <a:pt x="991616" y="41148"/>
                </a:lnTo>
                <a:lnTo>
                  <a:pt x="964184" y="274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75252" y="2317369"/>
            <a:ext cx="3769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tab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tương ứng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dõi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các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chiều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khác</a:t>
            </a:r>
            <a:r>
              <a:rPr sz="1200" spc="1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nhau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10496" y="549528"/>
            <a:ext cx="28041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 thăm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chi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tiết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7304" y="1222247"/>
            <a:ext cx="9628632" cy="5428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8388" y="2281427"/>
            <a:ext cx="2146300" cy="271780"/>
          </a:xfrm>
          <a:custGeom>
            <a:avLst/>
            <a:gdLst/>
            <a:ahLst/>
            <a:cxnLst/>
            <a:rect l="l" t="t" r="r" b="b"/>
            <a:pathLst>
              <a:path w="2146300" h="271780">
                <a:moveTo>
                  <a:pt x="0" y="271272"/>
                </a:moveTo>
                <a:lnTo>
                  <a:pt x="2145792" y="271272"/>
                </a:lnTo>
                <a:lnTo>
                  <a:pt x="2145792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64179" y="2356104"/>
            <a:ext cx="991869" cy="82550"/>
          </a:xfrm>
          <a:custGeom>
            <a:avLst/>
            <a:gdLst/>
            <a:ahLst/>
            <a:cxnLst/>
            <a:rect l="l" t="t" r="r" b="b"/>
            <a:pathLst>
              <a:path w="991870" h="82550">
                <a:moveTo>
                  <a:pt x="909319" y="0"/>
                </a:moveTo>
                <a:lnTo>
                  <a:pt x="909319" y="82296"/>
                </a:lnTo>
                <a:lnTo>
                  <a:pt x="964184" y="54863"/>
                </a:lnTo>
                <a:lnTo>
                  <a:pt x="923035" y="54863"/>
                </a:lnTo>
                <a:lnTo>
                  <a:pt x="923035" y="27432"/>
                </a:lnTo>
                <a:lnTo>
                  <a:pt x="964184" y="27432"/>
                </a:lnTo>
                <a:lnTo>
                  <a:pt x="909319" y="0"/>
                </a:lnTo>
                <a:close/>
              </a:path>
              <a:path w="991870" h="82550">
                <a:moveTo>
                  <a:pt x="909319" y="27432"/>
                </a:moveTo>
                <a:lnTo>
                  <a:pt x="0" y="27432"/>
                </a:lnTo>
                <a:lnTo>
                  <a:pt x="0" y="54863"/>
                </a:lnTo>
                <a:lnTo>
                  <a:pt x="909319" y="54863"/>
                </a:lnTo>
                <a:lnTo>
                  <a:pt x="909319" y="27432"/>
                </a:lnTo>
                <a:close/>
              </a:path>
              <a:path w="991870" h="82550">
                <a:moveTo>
                  <a:pt x="964184" y="27432"/>
                </a:moveTo>
                <a:lnTo>
                  <a:pt x="923035" y="27432"/>
                </a:lnTo>
                <a:lnTo>
                  <a:pt x="923035" y="54863"/>
                </a:lnTo>
                <a:lnTo>
                  <a:pt x="964184" y="54863"/>
                </a:lnTo>
                <a:lnTo>
                  <a:pt x="991616" y="41148"/>
                </a:lnTo>
                <a:lnTo>
                  <a:pt x="964184" y="274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75252" y="2317369"/>
            <a:ext cx="376999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tab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tương ứng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dõi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các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chiều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khác</a:t>
            </a:r>
            <a:r>
              <a:rPr sz="1200" spc="1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nhau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10496" y="549528"/>
            <a:ext cx="28041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 thăm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chi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tiết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6344" y="1106424"/>
            <a:ext cx="9668256" cy="544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2187" y="2165604"/>
            <a:ext cx="2143125" cy="271780"/>
          </a:xfrm>
          <a:custGeom>
            <a:avLst/>
            <a:gdLst/>
            <a:ahLst/>
            <a:cxnLst/>
            <a:rect l="l" t="t" r="r" b="b"/>
            <a:pathLst>
              <a:path w="2143125" h="271780">
                <a:moveTo>
                  <a:pt x="0" y="271272"/>
                </a:moveTo>
                <a:lnTo>
                  <a:pt x="2142744" y="271272"/>
                </a:lnTo>
                <a:lnTo>
                  <a:pt x="2142744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4932" y="2240279"/>
            <a:ext cx="991869" cy="82550"/>
          </a:xfrm>
          <a:custGeom>
            <a:avLst/>
            <a:gdLst/>
            <a:ahLst/>
            <a:cxnLst/>
            <a:rect l="l" t="t" r="r" b="b"/>
            <a:pathLst>
              <a:path w="991870" h="82550">
                <a:moveTo>
                  <a:pt x="909319" y="0"/>
                </a:moveTo>
                <a:lnTo>
                  <a:pt x="909319" y="82296"/>
                </a:lnTo>
                <a:lnTo>
                  <a:pt x="964183" y="54864"/>
                </a:lnTo>
                <a:lnTo>
                  <a:pt x="923035" y="54864"/>
                </a:lnTo>
                <a:lnTo>
                  <a:pt x="923035" y="27432"/>
                </a:lnTo>
                <a:lnTo>
                  <a:pt x="964184" y="27432"/>
                </a:lnTo>
                <a:lnTo>
                  <a:pt x="909319" y="0"/>
                </a:lnTo>
                <a:close/>
              </a:path>
              <a:path w="991870" h="82550">
                <a:moveTo>
                  <a:pt x="909319" y="27432"/>
                </a:moveTo>
                <a:lnTo>
                  <a:pt x="0" y="27432"/>
                </a:lnTo>
                <a:lnTo>
                  <a:pt x="0" y="54864"/>
                </a:lnTo>
                <a:lnTo>
                  <a:pt x="909319" y="54864"/>
                </a:lnTo>
                <a:lnTo>
                  <a:pt x="909319" y="27432"/>
                </a:lnTo>
                <a:close/>
              </a:path>
              <a:path w="991870" h="82550">
                <a:moveTo>
                  <a:pt x="964184" y="27432"/>
                </a:moveTo>
                <a:lnTo>
                  <a:pt x="923035" y="27432"/>
                </a:lnTo>
                <a:lnTo>
                  <a:pt x="923035" y="54864"/>
                </a:lnTo>
                <a:lnTo>
                  <a:pt x="964183" y="54864"/>
                </a:lnTo>
                <a:lnTo>
                  <a:pt x="991616" y="41148"/>
                </a:lnTo>
                <a:lnTo>
                  <a:pt x="964184" y="274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97782" y="2201290"/>
            <a:ext cx="377062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tab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tương ứng 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dõi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các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chiều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khác</a:t>
            </a:r>
            <a:r>
              <a:rPr sz="1200" spc="1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nhau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/>
          <p:nvPr/>
        </p:nvSpPr>
        <p:spPr>
          <a:xfrm>
            <a:off x="161544" y="1307591"/>
            <a:ext cx="10067544" cy="5550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86400" y="496823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98179" y="524890"/>
            <a:ext cx="32042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Dashboard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4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Revenue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6213" y="629411"/>
            <a:ext cx="456057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spc="-5" dirty="0">
                <a:latin typeface="Calibri"/>
                <a:cs typeface="Calibri"/>
              </a:rPr>
              <a:t>đội ngũ </a:t>
            </a:r>
            <a:r>
              <a:rPr sz="1800" b="1" dirty="0">
                <a:latin typeface="Calibri"/>
                <a:cs typeface="Calibri"/>
              </a:rPr>
              <a:t>bán</a:t>
            </a:r>
            <a:r>
              <a:rPr sz="1800" b="1" spc="7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92340" y="3124200"/>
            <a:ext cx="3425825" cy="119380"/>
          </a:xfrm>
          <a:custGeom>
            <a:avLst/>
            <a:gdLst/>
            <a:ahLst/>
            <a:cxnLst/>
            <a:rect l="l" t="t" r="r" b="b"/>
            <a:pathLst>
              <a:path w="3425825" h="119380">
                <a:moveTo>
                  <a:pt x="3306953" y="0"/>
                </a:moveTo>
                <a:lnTo>
                  <a:pt x="3306953" y="118872"/>
                </a:lnTo>
                <a:lnTo>
                  <a:pt x="3386201" y="79248"/>
                </a:lnTo>
                <a:lnTo>
                  <a:pt x="3326764" y="79248"/>
                </a:lnTo>
                <a:lnTo>
                  <a:pt x="3326764" y="39624"/>
                </a:lnTo>
                <a:lnTo>
                  <a:pt x="3386201" y="39624"/>
                </a:lnTo>
                <a:lnTo>
                  <a:pt x="3306953" y="0"/>
                </a:lnTo>
                <a:close/>
              </a:path>
              <a:path w="3425825" h="119380">
                <a:moveTo>
                  <a:pt x="3306953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3306953" y="79248"/>
                </a:lnTo>
                <a:lnTo>
                  <a:pt x="3306953" y="39624"/>
                </a:lnTo>
                <a:close/>
              </a:path>
              <a:path w="3425825" h="119380">
                <a:moveTo>
                  <a:pt x="3386201" y="39624"/>
                </a:moveTo>
                <a:lnTo>
                  <a:pt x="3326764" y="39624"/>
                </a:lnTo>
                <a:lnTo>
                  <a:pt x="3326764" y="79248"/>
                </a:lnTo>
                <a:lnTo>
                  <a:pt x="3386201" y="79248"/>
                </a:lnTo>
                <a:lnTo>
                  <a:pt x="3425825" y="59436"/>
                </a:lnTo>
                <a:lnTo>
                  <a:pt x="3386201" y="39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01428" y="2240279"/>
            <a:ext cx="725805" cy="119380"/>
          </a:xfrm>
          <a:custGeom>
            <a:avLst/>
            <a:gdLst/>
            <a:ahLst/>
            <a:cxnLst/>
            <a:rect l="l" t="t" r="r" b="b"/>
            <a:pathLst>
              <a:path w="725804" h="119380">
                <a:moveTo>
                  <a:pt x="606805" y="0"/>
                </a:moveTo>
                <a:lnTo>
                  <a:pt x="606805" y="118872"/>
                </a:lnTo>
                <a:lnTo>
                  <a:pt x="686053" y="79248"/>
                </a:lnTo>
                <a:lnTo>
                  <a:pt x="626618" y="79248"/>
                </a:lnTo>
                <a:lnTo>
                  <a:pt x="626618" y="39624"/>
                </a:lnTo>
                <a:lnTo>
                  <a:pt x="686053" y="39624"/>
                </a:lnTo>
                <a:lnTo>
                  <a:pt x="606805" y="0"/>
                </a:lnTo>
                <a:close/>
              </a:path>
              <a:path w="725804" h="119380">
                <a:moveTo>
                  <a:pt x="606805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606805" y="79248"/>
                </a:lnTo>
                <a:lnTo>
                  <a:pt x="606805" y="39624"/>
                </a:lnTo>
                <a:close/>
              </a:path>
              <a:path w="725804" h="119380">
                <a:moveTo>
                  <a:pt x="686053" y="39624"/>
                </a:moveTo>
                <a:lnTo>
                  <a:pt x="626618" y="39624"/>
                </a:lnTo>
                <a:lnTo>
                  <a:pt x="626618" y="79248"/>
                </a:lnTo>
                <a:lnTo>
                  <a:pt x="686053" y="79248"/>
                </a:lnTo>
                <a:lnTo>
                  <a:pt x="725677" y="59436"/>
                </a:lnTo>
                <a:lnTo>
                  <a:pt x="686053" y="39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1876" y="4038600"/>
            <a:ext cx="2260600" cy="119380"/>
          </a:xfrm>
          <a:custGeom>
            <a:avLst/>
            <a:gdLst/>
            <a:ahLst/>
            <a:cxnLst/>
            <a:rect l="l" t="t" r="r" b="b"/>
            <a:pathLst>
              <a:path w="2260600" h="119379">
                <a:moveTo>
                  <a:pt x="2141474" y="0"/>
                </a:moveTo>
                <a:lnTo>
                  <a:pt x="2141474" y="118872"/>
                </a:lnTo>
                <a:lnTo>
                  <a:pt x="2220722" y="79248"/>
                </a:lnTo>
                <a:lnTo>
                  <a:pt x="2161285" y="79248"/>
                </a:lnTo>
                <a:lnTo>
                  <a:pt x="2161285" y="39624"/>
                </a:lnTo>
                <a:lnTo>
                  <a:pt x="2220722" y="39624"/>
                </a:lnTo>
                <a:lnTo>
                  <a:pt x="2141474" y="0"/>
                </a:lnTo>
                <a:close/>
              </a:path>
              <a:path w="2260600" h="119379">
                <a:moveTo>
                  <a:pt x="2141474" y="39624"/>
                </a:moveTo>
                <a:lnTo>
                  <a:pt x="0" y="39624"/>
                </a:lnTo>
                <a:lnTo>
                  <a:pt x="0" y="79248"/>
                </a:lnTo>
                <a:lnTo>
                  <a:pt x="2141474" y="79248"/>
                </a:lnTo>
                <a:lnTo>
                  <a:pt x="2141474" y="39624"/>
                </a:lnTo>
                <a:close/>
              </a:path>
              <a:path w="2260600" h="119379">
                <a:moveTo>
                  <a:pt x="2220722" y="39624"/>
                </a:moveTo>
                <a:lnTo>
                  <a:pt x="2161285" y="39624"/>
                </a:lnTo>
                <a:lnTo>
                  <a:pt x="2161285" y="79248"/>
                </a:lnTo>
                <a:lnTo>
                  <a:pt x="2220722" y="79248"/>
                </a:lnTo>
                <a:lnTo>
                  <a:pt x="2260346" y="59436"/>
                </a:lnTo>
                <a:lnTo>
                  <a:pt x="2220722" y="396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581893" y="2151507"/>
            <a:ext cx="1406525" cy="2245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29" marR="508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B/c nhanh tình  hình kinh </a:t>
            </a:r>
            <a:r>
              <a:rPr sz="1400" spc="-10" dirty="0">
                <a:latin typeface="Calibri"/>
                <a:cs typeface="Calibri"/>
              </a:rPr>
              <a:t>doanh  </a:t>
            </a:r>
            <a:r>
              <a:rPr sz="1400" spc="-15" dirty="0">
                <a:latin typeface="Calibri"/>
                <a:cs typeface="Calibri"/>
              </a:rPr>
              <a:t>trong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ngày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imes New Roman"/>
              <a:cs typeface="Times New Roman"/>
            </a:endParaRPr>
          </a:p>
          <a:p>
            <a:pPr marL="317500" marR="167640" algn="just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Tiến độ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thực  hiện theo </a:t>
            </a:r>
            <a:r>
              <a:rPr sz="1400" spc="-65" dirty="0">
                <a:latin typeface="Calibri"/>
                <a:cs typeface="Calibri"/>
              </a:rPr>
              <a:t>kế  </a:t>
            </a:r>
            <a:r>
              <a:rPr sz="1400" spc="-5" dirty="0">
                <a:latin typeface="Calibri"/>
                <a:cs typeface="Calibri"/>
              </a:rPr>
              <a:t>hoạch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Số </a:t>
            </a:r>
            <a:r>
              <a:rPr sz="1400" spc="-10" dirty="0">
                <a:latin typeface="Calibri"/>
                <a:cs typeface="Calibri"/>
              </a:rPr>
              <a:t>liệu chi tiết</a:t>
            </a:r>
            <a:r>
              <a:rPr sz="1400" spc="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chỉ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tiêu vs thực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đạt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9572" y="4719828"/>
            <a:ext cx="8217534" cy="1405255"/>
          </a:xfrm>
          <a:custGeom>
            <a:avLst/>
            <a:gdLst/>
            <a:ahLst/>
            <a:cxnLst/>
            <a:rect l="l" t="t" r="r" b="b"/>
            <a:pathLst>
              <a:path w="8217534" h="1405254">
                <a:moveTo>
                  <a:pt x="0" y="1405128"/>
                </a:moveTo>
                <a:lnTo>
                  <a:pt x="8217408" y="1405128"/>
                </a:lnTo>
                <a:lnTo>
                  <a:pt x="8217408" y="0"/>
                </a:lnTo>
                <a:lnTo>
                  <a:pt x="0" y="0"/>
                </a:lnTo>
                <a:lnTo>
                  <a:pt x="0" y="140512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30611" y="5151120"/>
            <a:ext cx="387985" cy="119380"/>
          </a:xfrm>
          <a:custGeom>
            <a:avLst/>
            <a:gdLst/>
            <a:ahLst/>
            <a:cxnLst/>
            <a:rect l="l" t="t" r="r" b="b"/>
            <a:pathLst>
              <a:path w="387984" h="119379">
                <a:moveTo>
                  <a:pt x="268986" y="0"/>
                </a:moveTo>
                <a:lnTo>
                  <a:pt x="268986" y="118871"/>
                </a:lnTo>
                <a:lnTo>
                  <a:pt x="348234" y="79247"/>
                </a:lnTo>
                <a:lnTo>
                  <a:pt x="288798" y="79247"/>
                </a:lnTo>
                <a:lnTo>
                  <a:pt x="288798" y="39623"/>
                </a:lnTo>
                <a:lnTo>
                  <a:pt x="348234" y="39623"/>
                </a:lnTo>
                <a:lnTo>
                  <a:pt x="268986" y="0"/>
                </a:lnTo>
                <a:close/>
              </a:path>
              <a:path w="387984" h="119379">
                <a:moveTo>
                  <a:pt x="268986" y="39623"/>
                </a:moveTo>
                <a:lnTo>
                  <a:pt x="0" y="39623"/>
                </a:lnTo>
                <a:lnTo>
                  <a:pt x="0" y="79247"/>
                </a:lnTo>
                <a:lnTo>
                  <a:pt x="268986" y="79247"/>
                </a:lnTo>
                <a:lnTo>
                  <a:pt x="268986" y="39623"/>
                </a:lnTo>
                <a:close/>
              </a:path>
              <a:path w="387984" h="119379">
                <a:moveTo>
                  <a:pt x="348234" y="39623"/>
                </a:moveTo>
                <a:lnTo>
                  <a:pt x="288798" y="39623"/>
                </a:lnTo>
                <a:lnTo>
                  <a:pt x="288798" y="79247"/>
                </a:lnTo>
                <a:lnTo>
                  <a:pt x="348234" y="79247"/>
                </a:lnTo>
                <a:lnTo>
                  <a:pt x="387858" y="59435"/>
                </a:lnTo>
                <a:lnTo>
                  <a:pt x="348234" y="396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788142" y="5063490"/>
            <a:ext cx="1304290" cy="875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Chỉ </a:t>
            </a:r>
            <a:r>
              <a:rPr sz="1400" spc="-5" dirty="0">
                <a:latin typeface="Calibri"/>
                <a:cs typeface="Calibri"/>
              </a:rPr>
              <a:t>số </a:t>
            </a:r>
            <a:r>
              <a:rPr sz="1400" spc="-10" dirty="0">
                <a:latin typeface="Calibri"/>
                <a:cs typeface="Calibri"/>
              </a:rPr>
              <a:t>viếng </a:t>
            </a:r>
            <a:r>
              <a:rPr sz="1400" spc="-15" dirty="0">
                <a:latin typeface="Calibri"/>
                <a:cs typeface="Calibri"/>
              </a:rPr>
              <a:t>thăm  </a:t>
            </a:r>
            <a:r>
              <a:rPr sz="1400" spc="-5" dirty="0">
                <a:latin typeface="Calibri"/>
                <a:cs typeface="Calibri"/>
              </a:rPr>
              <a:t>(Call </a:t>
            </a:r>
            <a:r>
              <a:rPr sz="1400" spc="-25" dirty="0">
                <a:latin typeface="Calibri"/>
                <a:cs typeface="Calibri"/>
              </a:rPr>
              <a:t>rate) </a:t>
            </a:r>
            <a:r>
              <a:rPr sz="1400" spc="-20" dirty="0">
                <a:latin typeface="Calibri"/>
                <a:cs typeface="Calibri"/>
              </a:rPr>
              <a:t>và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chỉ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số đơn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hàng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alibri"/>
                <a:cs typeface="Calibri"/>
              </a:rPr>
              <a:t>(Strike</a:t>
            </a:r>
            <a:r>
              <a:rPr sz="1400" spc="-25" dirty="0">
                <a:latin typeface="Calibri"/>
                <a:cs typeface="Calibri"/>
              </a:rPr>
              <a:t> rate)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10496" y="549528"/>
            <a:ext cx="28041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 thăm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chi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tiết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2608" y="1219198"/>
            <a:ext cx="9817608" cy="5535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116" y="2269235"/>
            <a:ext cx="2146300" cy="268605"/>
          </a:xfrm>
          <a:custGeom>
            <a:avLst/>
            <a:gdLst/>
            <a:ahLst/>
            <a:cxnLst/>
            <a:rect l="l" t="t" r="r" b="b"/>
            <a:pathLst>
              <a:path w="2146300" h="268605">
                <a:moveTo>
                  <a:pt x="0" y="268224"/>
                </a:moveTo>
                <a:lnTo>
                  <a:pt x="2145792" y="268224"/>
                </a:lnTo>
                <a:lnTo>
                  <a:pt x="2145792" y="0"/>
                </a:lnTo>
                <a:lnTo>
                  <a:pt x="0" y="0"/>
                </a:lnTo>
                <a:lnTo>
                  <a:pt x="0" y="268224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2907" y="2343911"/>
            <a:ext cx="991869" cy="82550"/>
          </a:xfrm>
          <a:custGeom>
            <a:avLst/>
            <a:gdLst/>
            <a:ahLst/>
            <a:cxnLst/>
            <a:rect l="l" t="t" r="r" b="b"/>
            <a:pathLst>
              <a:path w="991870" h="82550">
                <a:moveTo>
                  <a:pt x="909319" y="0"/>
                </a:moveTo>
                <a:lnTo>
                  <a:pt x="909319" y="82296"/>
                </a:lnTo>
                <a:lnTo>
                  <a:pt x="964184" y="54863"/>
                </a:lnTo>
                <a:lnTo>
                  <a:pt x="923036" y="54863"/>
                </a:lnTo>
                <a:lnTo>
                  <a:pt x="923036" y="27432"/>
                </a:lnTo>
                <a:lnTo>
                  <a:pt x="964184" y="27432"/>
                </a:lnTo>
                <a:lnTo>
                  <a:pt x="909319" y="0"/>
                </a:lnTo>
                <a:close/>
              </a:path>
              <a:path w="991870" h="82550">
                <a:moveTo>
                  <a:pt x="909319" y="27432"/>
                </a:moveTo>
                <a:lnTo>
                  <a:pt x="0" y="27432"/>
                </a:lnTo>
                <a:lnTo>
                  <a:pt x="0" y="54863"/>
                </a:lnTo>
                <a:lnTo>
                  <a:pt x="909319" y="54863"/>
                </a:lnTo>
                <a:lnTo>
                  <a:pt x="909319" y="27432"/>
                </a:lnTo>
                <a:close/>
              </a:path>
              <a:path w="991870" h="82550">
                <a:moveTo>
                  <a:pt x="964184" y="27432"/>
                </a:moveTo>
                <a:lnTo>
                  <a:pt x="923036" y="27432"/>
                </a:lnTo>
                <a:lnTo>
                  <a:pt x="923036" y="54863"/>
                </a:lnTo>
                <a:lnTo>
                  <a:pt x="964184" y="54863"/>
                </a:lnTo>
                <a:lnTo>
                  <a:pt x="991616" y="41148"/>
                </a:lnTo>
                <a:lnTo>
                  <a:pt x="964184" y="274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04615" y="2304288"/>
            <a:ext cx="377062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tab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tương ứng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dõi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các chiều 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khác</a:t>
            </a:r>
            <a:r>
              <a:rPr sz="1200" spc="1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nhau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15607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5" dirty="0">
                <a:latin typeface="Calibri"/>
                <a:cs typeface="Calibri"/>
              </a:rPr>
              <a:t>các </a:t>
            </a:r>
            <a:r>
              <a:rPr sz="1800" b="1" spc="-10" dirty="0">
                <a:latin typeface="Calibri"/>
                <a:cs typeface="Calibri"/>
              </a:rPr>
              <a:t>chương </a:t>
            </a:r>
            <a:r>
              <a:rPr sz="1800" b="1" spc="-5" dirty="0">
                <a:latin typeface="Calibri"/>
                <a:cs typeface="Calibri"/>
              </a:rPr>
              <a:t>trình hỗ </a:t>
            </a:r>
            <a:r>
              <a:rPr sz="1800" b="1" spc="-10" dirty="0">
                <a:latin typeface="Calibri"/>
                <a:cs typeface="Calibri"/>
              </a:rPr>
              <a:t>trợ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54216" y="549528"/>
            <a:ext cx="55645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Danh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sách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các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chương trình đang 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có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hiệu</a:t>
            </a:r>
            <a:r>
              <a:rPr sz="2400" spc="-1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lực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184" y="1243583"/>
            <a:ext cx="9717024" cy="547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651" y="3052572"/>
            <a:ext cx="1325880" cy="387350"/>
          </a:xfrm>
          <a:custGeom>
            <a:avLst/>
            <a:gdLst/>
            <a:ahLst/>
            <a:cxnLst/>
            <a:rect l="l" t="t" r="r" b="b"/>
            <a:pathLst>
              <a:path w="1325880" h="387350">
                <a:moveTo>
                  <a:pt x="0" y="387096"/>
                </a:moveTo>
                <a:lnTo>
                  <a:pt x="1325880" y="387096"/>
                </a:lnTo>
                <a:lnTo>
                  <a:pt x="1325880" y="0"/>
                </a:lnTo>
                <a:lnTo>
                  <a:pt x="0" y="0"/>
                </a:lnTo>
                <a:lnTo>
                  <a:pt x="0" y="38709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782" y="3576828"/>
            <a:ext cx="2673350" cy="386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Mức độ đăng ký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và duyệt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tham gia</a:t>
            </a:r>
            <a:r>
              <a:rPr sz="12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chương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trình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của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nhà</a:t>
            </a:r>
            <a:r>
              <a:rPr sz="12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thuốc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15607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5" dirty="0">
                <a:latin typeface="Calibri"/>
                <a:cs typeface="Calibri"/>
              </a:rPr>
              <a:t>các </a:t>
            </a:r>
            <a:r>
              <a:rPr sz="1800" b="1" spc="-10" dirty="0">
                <a:latin typeface="Calibri"/>
                <a:cs typeface="Calibri"/>
              </a:rPr>
              <a:t>chương </a:t>
            </a:r>
            <a:r>
              <a:rPr sz="1800" b="1" spc="-5" dirty="0">
                <a:latin typeface="Calibri"/>
                <a:cs typeface="Calibri"/>
              </a:rPr>
              <a:t>trình hỗ </a:t>
            </a:r>
            <a:r>
              <a:rPr sz="1800" b="1" spc="-10" dirty="0">
                <a:latin typeface="Calibri"/>
                <a:cs typeface="Calibri"/>
              </a:rPr>
              <a:t>trợ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521208"/>
            <a:ext cx="6781800" cy="512445"/>
          </a:xfrm>
          <a:custGeom>
            <a:avLst/>
            <a:gdLst/>
            <a:ahLst/>
            <a:cxnLst/>
            <a:rect l="l" t="t" r="r" b="b"/>
            <a:pathLst>
              <a:path w="6781800" h="512444">
                <a:moveTo>
                  <a:pt x="0" y="512063"/>
                </a:moveTo>
                <a:lnTo>
                  <a:pt x="6781800" y="512063"/>
                </a:lnTo>
                <a:lnTo>
                  <a:pt x="6781800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41594" y="549528"/>
            <a:ext cx="64719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Thông tin hình ảnh 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các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nhà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thuốc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theo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chương</a:t>
            </a:r>
            <a:r>
              <a:rPr sz="2400" spc="-2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trình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9872" y="1222247"/>
            <a:ext cx="9479280" cy="5346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15607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5" dirty="0">
                <a:latin typeface="Calibri"/>
                <a:cs typeface="Calibri"/>
              </a:rPr>
              <a:t>các </a:t>
            </a:r>
            <a:r>
              <a:rPr sz="1800" b="1" spc="-10" dirty="0">
                <a:latin typeface="Calibri"/>
                <a:cs typeface="Calibri"/>
              </a:rPr>
              <a:t>chương </a:t>
            </a:r>
            <a:r>
              <a:rPr sz="1800" b="1" spc="-5" dirty="0">
                <a:latin typeface="Calibri"/>
                <a:cs typeface="Calibri"/>
              </a:rPr>
              <a:t>trình hỗ </a:t>
            </a:r>
            <a:r>
              <a:rPr sz="1800" b="1" spc="-10" dirty="0">
                <a:latin typeface="Calibri"/>
                <a:cs typeface="Calibri"/>
              </a:rPr>
              <a:t>trợ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71461" y="549528"/>
            <a:ext cx="52431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Chấm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ảnh theo tiêu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chí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từng chương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trình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640" y="1402080"/>
            <a:ext cx="10058400" cy="510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068" y="1397508"/>
            <a:ext cx="10067925" cy="5114925"/>
          </a:xfrm>
          <a:custGeom>
            <a:avLst/>
            <a:gdLst/>
            <a:ahLst/>
            <a:cxnLst/>
            <a:rect l="l" t="t" r="r" b="b"/>
            <a:pathLst>
              <a:path w="10067925" h="5114925">
                <a:moveTo>
                  <a:pt x="0" y="5114544"/>
                </a:moveTo>
                <a:lnTo>
                  <a:pt x="10067544" y="5114544"/>
                </a:lnTo>
                <a:lnTo>
                  <a:pt x="10067544" y="0"/>
                </a:lnTo>
                <a:lnTo>
                  <a:pt x="0" y="0"/>
                </a:lnTo>
                <a:lnTo>
                  <a:pt x="0" y="5114544"/>
                </a:lnTo>
                <a:close/>
              </a:path>
            </a:pathLst>
          </a:custGeom>
          <a:ln w="9144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19771" y="4713732"/>
            <a:ext cx="3088005" cy="1795780"/>
          </a:xfrm>
          <a:custGeom>
            <a:avLst/>
            <a:gdLst/>
            <a:ahLst/>
            <a:cxnLst/>
            <a:rect l="l" t="t" r="r" b="b"/>
            <a:pathLst>
              <a:path w="3088004" h="1795779">
                <a:moveTo>
                  <a:pt x="0" y="1795272"/>
                </a:moveTo>
                <a:lnTo>
                  <a:pt x="3087624" y="1795272"/>
                </a:lnTo>
                <a:lnTo>
                  <a:pt x="3087624" y="0"/>
                </a:lnTo>
                <a:lnTo>
                  <a:pt x="0" y="0"/>
                </a:lnTo>
                <a:lnTo>
                  <a:pt x="0" y="1795272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09478" y="4919091"/>
            <a:ext cx="126174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Các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tiêu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chí </a:t>
            </a:r>
            <a:r>
              <a:rPr sz="1400" spc="-10" dirty="0">
                <a:solidFill>
                  <a:srgbClr val="FF0000"/>
                </a:solidFill>
                <a:latin typeface="Calibri"/>
                <a:cs typeface="Calibri"/>
              </a:rPr>
              <a:t>đánh  giá theo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chương  </a:t>
            </a:r>
            <a:r>
              <a:rPr sz="1400" spc="-15" dirty="0">
                <a:solidFill>
                  <a:srgbClr val="FF0000"/>
                </a:solidFill>
                <a:latin typeface="Calibri"/>
                <a:cs typeface="Calibri"/>
              </a:rPr>
              <a:t>trình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843" y="6440627"/>
            <a:ext cx="3129915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24 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|  Copyright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@2016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DMSpro JSC.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All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rights</a:t>
            </a:r>
            <a:r>
              <a:rPr sz="1100" b="0" spc="-65" dirty="0">
                <a:solidFill>
                  <a:srgbClr val="888888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reserved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16900" y="3077209"/>
            <a:ext cx="3613150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85"/>
              </a:lnSpc>
            </a:pPr>
            <a:r>
              <a:rPr sz="3600" b="0" spc="-35" dirty="0">
                <a:solidFill>
                  <a:srgbClr val="1F2730"/>
                </a:solidFill>
                <a:latin typeface="Calibri Light"/>
                <a:cs typeface="Calibri Light"/>
              </a:rPr>
              <a:t>BÁO </a:t>
            </a:r>
            <a:r>
              <a:rPr sz="3600" b="0" spc="-20" dirty="0">
                <a:solidFill>
                  <a:srgbClr val="1F2730"/>
                </a:solidFill>
                <a:latin typeface="Calibri Light"/>
                <a:cs typeface="Calibri Light"/>
              </a:rPr>
              <a:t>CÁO </a:t>
            </a:r>
            <a:r>
              <a:rPr sz="3600" b="0" spc="-15">
                <a:solidFill>
                  <a:srgbClr val="1F2730"/>
                </a:solidFill>
                <a:latin typeface="Calibri Light"/>
                <a:cs typeface="Calibri Light"/>
              </a:rPr>
              <a:t>TRÊN</a:t>
            </a:r>
            <a:r>
              <a:rPr sz="3600" b="0" spc="-390">
                <a:solidFill>
                  <a:srgbClr val="1F2730"/>
                </a:solidFill>
                <a:latin typeface="Calibri Light"/>
                <a:cs typeface="Calibri Light"/>
              </a:rPr>
              <a:t> </a:t>
            </a:r>
            <a:r>
              <a:rPr sz="3600" b="0" spc="-10" smtClean="0">
                <a:solidFill>
                  <a:srgbClr val="1F2730"/>
                </a:solidFill>
                <a:latin typeface="Calibri Light"/>
                <a:cs typeface="Calibri Light"/>
              </a:rPr>
              <a:t>PDA</a:t>
            </a:r>
            <a:endParaRPr sz="36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19104" y="2380488"/>
            <a:ext cx="683260" cy="588645"/>
          </a:xfrm>
          <a:custGeom>
            <a:avLst/>
            <a:gdLst/>
            <a:ahLst/>
            <a:cxnLst/>
            <a:rect l="l" t="t" r="r" b="b"/>
            <a:pathLst>
              <a:path w="683259" h="588644">
                <a:moveTo>
                  <a:pt x="341375" y="0"/>
                </a:moveTo>
                <a:lnTo>
                  <a:pt x="0" y="588263"/>
                </a:lnTo>
                <a:lnTo>
                  <a:pt x="682751" y="588263"/>
                </a:lnTo>
                <a:lnTo>
                  <a:pt x="341375" y="0"/>
                </a:lnTo>
                <a:close/>
              </a:path>
            </a:pathLst>
          </a:custGeom>
          <a:solidFill>
            <a:srgbClr val="FF8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38688" y="2359151"/>
            <a:ext cx="558165" cy="481965"/>
          </a:xfrm>
          <a:custGeom>
            <a:avLst/>
            <a:gdLst/>
            <a:ahLst/>
            <a:cxnLst/>
            <a:rect l="l" t="t" r="r" b="b"/>
            <a:pathLst>
              <a:path w="558165" h="481964">
                <a:moveTo>
                  <a:pt x="557783" y="0"/>
                </a:moveTo>
                <a:lnTo>
                  <a:pt x="0" y="0"/>
                </a:lnTo>
                <a:lnTo>
                  <a:pt x="278891" y="481584"/>
                </a:lnTo>
                <a:lnTo>
                  <a:pt x="557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49711" y="2508504"/>
            <a:ext cx="381000" cy="329565"/>
          </a:xfrm>
          <a:custGeom>
            <a:avLst/>
            <a:gdLst/>
            <a:ahLst/>
            <a:cxnLst/>
            <a:rect l="l" t="t" r="r" b="b"/>
            <a:pathLst>
              <a:path w="381000" h="329564">
                <a:moveTo>
                  <a:pt x="190500" y="0"/>
                </a:moveTo>
                <a:lnTo>
                  <a:pt x="0" y="329184"/>
                </a:lnTo>
                <a:lnTo>
                  <a:pt x="381000" y="329184"/>
                </a:lnTo>
                <a:lnTo>
                  <a:pt x="190500" y="0"/>
                </a:lnTo>
                <a:close/>
              </a:path>
            </a:pathLst>
          </a:custGeom>
          <a:solidFill>
            <a:srgbClr val="6F6F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01656" y="4913376"/>
            <a:ext cx="1679448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BÁO </a:t>
            </a:r>
            <a:r>
              <a:rPr spc="-5" dirty="0"/>
              <a:t>CÁO</a:t>
            </a:r>
            <a:r>
              <a:rPr spc="-300" dirty="0"/>
              <a:t> </a:t>
            </a:r>
            <a:r>
              <a:rPr spc="-55" dirty="0"/>
              <a:t>SFA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50442"/>
            <a:ext cx="323342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Báo </a:t>
            </a:r>
            <a:r>
              <a:rPr sz="2400" spc="-15" dirty="0">
                <a:latin typeface="Calibri"/>
                <a:cs typeface="Calibri"/>
              </a:rPr>
              <a:t>cáo </a:t>
            </a:r>
            <a:r>
              <a:rPr sz="2400" dirty="0">
                <a:latin typeface="Calibri"/>
                <a:cs typeface="Calibri"/>
              </a:rPr>
              <a:t>nhanh </a:t>
            </a:r>
            <a:r>
              <a:rPr sz="2400" spc="-10" dirty="0">
                <a:latin typeface="Calibri"/>
                <a:cs typeface="Calibri"/>
              </a:rPr>
              <a:t>trong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ngày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3832" y="1578863"/>
            <a:ext cx="8372856" cy="508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BÁO </a:t>
            </a:r>
            <a:r>
              <a:rPr spc="-5" dirty="0"/>
              <a:t>CÁO</a:t>
            </a:r>
            <a:r>
              <a:rPr spc="-315" dirty="0"/>
              <a:t> </a:t>
            </a:r>
            <a:r>
              <a:rPr spc="-55" dirty="0"/>
              <a:t>SFA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50442"/>
            <a:ext cx="274574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Báo </a:t>
            </a:r>
            <a:r>
              <a:rPr sz="2400" spc="-15" dirty="0">
                <a:latin typeface="Calibri"/>
                <a:cs typeface="Calibri"/>
              </a:rPr>
              <a:t>cáo </a:t>
            </a:r>
            <a:r>
              <a:rPr sz="2400" dirty="0">
                <a:latin typeface="Calibri"/>
                <a:cs typeface="Calibri"/>
              </a:rPr>
              <a:t>KPI theo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ngày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83664" y="1578863"/>
            <a:ext cx="8394192" cy="5074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BÁO </a:t>
            </a:r>
            <a:r>
              <a:rPr spc="-5" dirty="0"/>
              <a:t>CÁO</a:t>
            </a:r>
            <a:r>
              <a:rPr spc="-315" dirty="0"/>
              <a:t> </a:t>
            </a:r>
            <a:r>
              <a:rPr spc="-55" dirty="0"/>
              <a:t>SFA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706501"/>
            <a:ext cx="288480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6F6F6F"/>
                </a:solidFill>
                <a:latin typeface="Calibri"/>
                <a:cs typeface="Calibri"/>
              </a:rPr>
              <a:t>Báo </a:t>
            </a:r>
            <a:r>
              <a:rPr sz="2400" spc="-15" dirty="0">
                <a:solidFill>
                  <a:srgbClr val="6F6F6F"/>
                </a:solidFill>
                <a:latin typeface="Calibri"/>
                <a:cs typeface="Calibri"/>
              </a:rPr>
              <a:t>cáo </a:t>
            </a:r>
            <a:r>
              <a:rPr sz="2400" dirty="0">
                <a:solidFill>
                  <a:srgbClr val="6F6F6F"/>
                </a:solidFill>
                <a:latin typeface="Calibri"/>
                <a:cs typeface="Calibri"/>
              </a:rPr>
              <a:t>KPI theo</a:t>
            </a:r>
            <a:r>
              <a:rPr sz="2400" spc="-90" dirty="0">
                <a:solidFill>
                  <a:srgbClr val="6F6F6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6F6F"/>
                </a:solidFill>
                <a:latin typeface="Calibri"/>
                <a:cs typeface="Calibri"/>
              </a:rPr>
              <a:t>tháng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1367" y="1779977"/>
            <a:ext cx="8369808" cy="5077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BÁO </a:t>
            </a:r>
            <a:r>
              <a:rPr spc="-5" dirty="0"/>
              <a:t>CÁO</a:t>
            </a:r>
            <a:r>
              <a:rPr spc="-315" dirty="0"/>
              <a:t> </a:t>
            </a:r>
            <a:r>
              <a:rPr spc="-55" dirty="0"/>
              <a:t>SFA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01878"/>
            <a:ext cx="22942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6F6F6F"/>
                </a:solidFill>
                <a:latin typeface="Calibri"/>
                <a:cs typeface="Calibri"/>
              </a:rPr>
              <a:t>Báo </a:t>
            </a:r>
            <a:r>
              <a:rPr sz="2400" spc="-15" dirty="0">
                <a:solidFill>
                  <a:srgbClr val="6F6F6F"/>
                </a:solidFill>
                <a:latin typeface="Calibri"/>
                <a:cs typeface="Calibri"/>
              </a:rPr>
              <a:t>cáo </a:t>
            </a:r>
            <a:r>
              <a:rPr sz="2400" spc="-5" dirty="0">
                <a:solidFill>
                  <a:srgbClr val="6F6F6F"/>
                </a:solidFill>
                <a:latin typeface="Calibri"/>
                <a:cs typeface="Calibri"/>
              </a:rPr>
              <a:t>sản</a:t>
            </a:r>
            <a:r>
              <a:rPr sz="2400" spc="-65" dirty="0">
                <a:solidFill>
                  <a:srgbClr val="6F6F6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6F6F"/>
                </a:solidFill>
                <a:latin typeface="Calibri"/>
                <a:cs typeface="Calibri"/>
              </a:rPr>
              <a:t>lượng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10511" y="1627632"/>
            <a:ext cx="8351520" cy="5041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BÁO </a:t>
            </a:r>
            <a:r>
              <a:rPr spc="-5" dirty="0"/>
              <a:t>CÁO</a:t>
            </a:r>
            <a:r>
              <a:rPr spc="-315" dirty="0"/>
              <a:t> </a:t>
            </a:r>
            <a:r>
              <a:rPr spc="-55" dirty="0"/>
              <a:t>SFA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801878"/>
            <a:ext cx="225107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6F6F6F"/>
                </a:solidFill>
                <a:latin typeface="Calibri"/>
                <a:cs typeface="Calibri"/>
              </a:rPr>
              <a:t>Báo </a:t>
            </a:r>
            <a:r>
              <a:rPr sz="2400" spc="-15" dirty="0">
                <a:solidFill>
                  <a:srgbClr val="6F6F6F"/>
                </a:solidFill>
                <a:latin typeface="Calibri"/>
                <a:cs typeface="Calibri"/>
              </a:rPr>
              <a:t>cáo </a:t>
            </a:r>
            <a:r>
              <a:rPr sz="2400" spc="-5" dirty="0">
                <a:solidFill>
                  <a:srgbClr val="6F6F6F"/>
                </a:solidFill>
                <a:latin typeface="Calibri"/>
                <a:cs typeface="Calibri"/>
              </a:rPr>
              <a:t>đơn</a:t>
            </a:r>
            <a:r>
              <a:rPr sz="2400" spc="-60" dirty="0">
                <a:solidFill>
                  <a:srgbClr val="6F6F6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6F6F6F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20239" y="1441703"/>
            <a:ext cx="8351519" cy="504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80119" y="6022847"/>
            <a:ext cx="1691639" cy="46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63511" y="6007608"/>
            <a:ext cx="1816607" cy="478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0239" y="1447800"/>
            <a:ext cx="8351519" cy="4547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6031" y="1688592"/>
            <a:ext cx="9753600" cy="2389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spc="5" dirty="0"/>
              <a:t>DÕI </a:t>
            </a:r>
            <a:r>
              <a:rPr spc="-60" dirty="0"/>
              <a:t>VÀ </a:t>
            </a:r>
            <a:r>
              <a:rPr dirty="0"/>
              <a:t>KIỂM </a:t>
            </a:r>
            <a:r>
              <a:rPr spc="-55" dirty="0"/>
              <a:t>SOÁT </a:t>
            </a:r>
            <a:r>
              <a:rPr dirty="0"/>
              <a:t>TẠI </a:t>
            </a:r>
            <a:r>
              <a:rPr spc="5" dirty="0"/>
              <a:t>TRỤ</a:t>
            </a:r>
            <a:r>
              <a:rPr spc="-30" dirty="0"/>
              <a:t> </a:t>
            </a:r>
            <a:r>
              <a:rPr spc="5" dirty="0"/>
              <a:t>SỞ</a:t>
            </a:r>
          </a:p>
          <a:p>
            <a:pPr marL="833755">
              <a:lnSpc>
                <a:spcPct val="100000"/>
              </a:lnSpc>
              <a:spcBef>
                <a:spcPts val="215"/>
              </a:spcBef>
            </a:pP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Hiệu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suất </a:t>
            </a:r>
            <a:r>
              <a:rPr sz="1800" b="0" spc="-20" dirty="0">
                <a:solidFill>
                  <a:srgbClr val="000000"/>
                </a:solidFill>
                <a:latin typeface="Calibri"/>
                <a:cs typeface="Calibri"/>
              </a:rPr>
              <a:t>và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tính tuân thủ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của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đội ngũ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bán</a:t>
            </a:r>
            <a:r>
              <a:rPr sz="1800" b="0" spc="7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76133" y="692530"/>
            <a:ext cx="432689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Dashboard –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Chỉ số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</a:t>
            </a:r>
            <a:r>
              <a:rPr sz="2400" spc="-1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thăm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0616" y="4181855"/>
            <a:ext cx="6065520" cy="178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2139" y="2342388"/>
            <a:ext cx="2072639" cy="219710"/>
          </a:xfrm>
          <a:custGeom>
            <a:avLst/>
            <a:gdLst/>
            <a:ahLst/>
            <a:cxnLst/>
            <a:rect l="l" t="t" r="r" b="b"/>
            <a:pathLst>
              <a:path w="2072639" h="219710">
                <a:moveTo>
                  <a:pt x="0" y="219455"/>
                </a:moveTo>
                <a:lnTo>
                  <a:pt x="2072639" y="219455"/>
                </a:lnTo>
                <a:lnTo>
                  <a:pt x="2072639" y="0"/>
                </a:lnTo>
                <a:lnTo>
                  <a:pt x="0" y="0"/>
                </a:lnTo>
                <a:lnTo>
                  <a:pt x="0" y="219455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4779" y="2410967"/>
            <a:ext cx="6452870" cy="82550"/>
          </a:xfrm>
          <a:custGeom>
            <a:avLst/>
            <a:gdLst/>
            <a:ahLst/>
            <a:cxnLst/>
            <a:rect l="l" t="t" r="r" b="b"/>
            <a:pathLst>
              <a:path w="6452870" h="82550">
                <a:moveTo>
                  <a:pt x="6370066" y="0"/>
                </a:moveTo>
                <a:lnTo>
                  <a:pt x="6370066" y="82296"/>
                </a:lnTo>
                <a:lnTo>
                  <a:pt x="6424930" y="54864"/>
                </a:lnTo>
                <a:lnTo>
                  <a:pt x="6383782" y="54864"/>
                </a:lnTo>
                <a:lnTo>
                  <a:pt x="6383782" y="27432"/>
                </a:lnTo>
                <a:lnTo>
                  <a:pt x="6424930" y="27432"/>
                </a:lnTo>
                <a:lnTo>
                  <a:pt x="6370066" y="0"/>
                </a:lnTo>
                <a:close/>
              </a:path>
              <a:path w="6452870" h="82550">
                <a:moveTo>
                  <a:pt x="6370066" y="27432"/>
                </a:moveTo>
                <a:lnTo>
                  <a:pt x="0" y="27432"/>
                </a:lnTo>
                <a:lnTo>
                  <a:pt x="0" y="54864"/>
                </a:lnTo>
                <a:lnTo>
                  <a:pt x="6370066" y="54864"/>
                </a:lnTo>
                <a:lnTo>
                  <a:pt x="6370066" y="27432"/>
                </a:lnTo>
                <a:close/>
              </a:path>
              <a:path w="6452870" h="82550">
                <a:moveTo>
                  <a:pt x="6424930" y="27432"/>
                </a:moveTo>
                <a:lnTo>
                  <a:pt x="6383782" y="27432"/>
                </a:lnTo>
                <a:lnTo>
                  <a:pt x="6383782" y="54864"/>
                </a:lnTo>
                <a:lnTo>
                  <a:pt x="6424930" y="54864"/>
                </a:lnTo>
                <a:lnTo>
                  <a:pt x="6452362" y="41148"/>
                </a:lnTo>
                <a:lnTo>
                  <a:pt x="6424930" y="2743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487406" y="2061464"/>
            <a:ext cx="1532255" cy="1242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Dashboard </a:t>
            </a:r>
            <a:r>
              <a:rPr sz="1600" spc="-10" dirty="0">
                <a:latin typeface="Calibri"/>
                <a:cs typeface="Calibri"/>
              </a:rPr>
              <a:t>tiêu  </a:t>
            </a:r>
            <a:r>
              <a:rPr sz="1600" spc="-5" dirty="0">
                <a:latin typeface="Calibri"/>
                <a:cs typeface="Calibri"/>
              </a:rPr>
              <a:t>chuẩn cung </a:t>
            </a:r>
            <a:r>
              <a:rPr sz="1600" spc="-10" dirty="0">
                <a:latin typeface="Calibri"/>
                <a:cs typeface="Calibri"/>
              </a:rPr>
              <a:t>cấp</a:t>
            </a:r>
            <a:r>
              <a:rPr sz="1600" spc="-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số  </a:t>
            </a:r>
            <a:r>
              <a:rPr sz="1600" spc="-10" dirty="0">
                <a:latin typeface="Calibri"/>
                <a:cs typeface="Calibri"/>
              </a:rPr>
              <a:t>liệu </a:t>
            </a:r>
            <a:r>
              <a:rPr sz="1600" spc="-5" dirty="0">
                <a:latin typeface="Calibri"/>
                <a:cs typeface="Calibri"/>
              </a:rPr>
              <a:t>theo </a:t>
            </a:r>
            <a:r>
              <a:rPr sz="1600" spc="-10" dirty="0">
                <a:latin typeface="Calibri"/>
                <a:cs typeface="Calibri"/>
              </a:rPr>
              <a:t>ngày </a:t>
            </a:r>
            <a:r>
              <a:rPr sz="1600" spc="-35" dirty="0">
                <a:latin typeface="Calibri"/>
                <a:cs typeface="Calibri"/>
              </a:rPr>
              <a:t>và  </a:t>
            </a:r>
            <a:r>
              <a:rPr sz="1600" spc="-5" dirty="0">
                <a:latin typeface="Calibri"/>
                <a:cs typeface="Calibri"/>
              </a:rPr>
              <a:t>theo </a:t>
            </a:r>
            <a:r>
              <a:rPr sz="1600" spc="-10" dirty="0">
                <a:latin typeface="Calibri"/>
                <a:cs typeface="Calibri"/>
              </a:rPr>
              <a:t>các </a:t>
            </a:r>
            <a:r>
              <a:rPr sz="1600" dirty="0">
                <a:latin typeface="Calibri"/>
                <a:cs typeface="Calibri"/>
              </a:rPr>
              <a:t>chỉ </a:t>
            </a:r>
            <a:r>
              <a:rPr sz="1600" spc="-5" dirty="0">
                <a:latin typeface="Calibri"/>
                <a:cs typeface="Calibri"/>
              </a:rPr>
              <a:t>số  khác</a:t>
            </a:r>
            <a:r>
              <a:rPr sz="1600" spc="-10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nhau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2139" y="4189476"/>
            <a:ext cx="2072639" cy="219710"/>
          </a:xfrm>
          <a:custGeom>
            <a:avLst/>
            <a:gdLst/>
            <a:ahLst/>
            <a:cxnLst/>
            <a:rect l="l" t="t" r="r" b="b"/>
            <a:pathLst>
              <a:path w="2072639" h="219710">
                <a:moveTo>
                  <a:pt x="0" y="219456"/>
                </a:moveTo>
                <a:lnTo>
                  <a:pt x="2072639" y="219456"/>
                </a:lnTo>
                <a:lnTo>
                  <a:pt x="2072639" y="0"/>
                </a:lnTo>
                <a:lnTo>
                  <a:pt x="0" y="0"/>
                </a:lnTo>
                <a:lnTo>
                  <a:pt x="0" y="21945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116056" y="231647"/>
            <a:ext cx="844296" cy="27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496" y="5661761"/>
            <a:ext cx="7403465" cy="966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950210">
              <a:lnSpc>
                <a:spcPts val="1250"/>
              </a:lnSpc>
            </a:pPr>
            <a:r>
              <a:rPr sz="1050" b="1" dirty="0">
                <a:solidFill>
                  <a:srgbClr val="1F2730"/>
                </a:solidFill>
                <a:latin typeface="Calibri"/>
                <a:cs typeface="Calibri"/>
              </a:rPr>
              <a:t>DMSpro </a:t>
            </a:r>
            <a:r>
              <a:rPr sz="1050" b="1" spc="5" dirty="0">
                <a:solidFill>
                  <a:srgbClr val="1F2730"/>
                </a:solidFill>
                <a:latin typeface="Calibri"/>
                <a:cs typeface="Calibri"/>
              </a:rPr>
              <a:t>Joint </a:t>
            </a:r>
            <a:r>
              <a:rPr sz="1050" b="1" spc="-5" dirty="0">
                <a:solidFill>
                  <a:srgbClr val="1F2730"/>
                </a:solidFill>
                <a:latin typeface="Calibri"/>
                <a:cs typeface="Calibri"/>
              </a:rPr>
              <a:t>Stock </a:t>
            </a:r>
            <a:r>
              <a:rPr sz="1050" b="1" dirty="0">
                <a:solidFill>
                  <a:srgbClr val="1F2730"/>
                </a:solidFill>
                <a:latin typeface="Calibri"/>
                <a:cs typeface="Calibri"/>
              </a:rPr>
              <a:t>Company |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tel: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(+84)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8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3547 0606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| email: </a:t>
            </a:r>
            <a:r>
              <a:rPr sz="1050" u="sng" spc="-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info@dmspro.vn </a:t>
            </a:r>
            <a:r>
              <a:rPr sz="1050" u="sng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Head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Office: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B6 Bach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Dang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Street,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Ward 2, Tan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Binh District,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Ho Chi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Minh</a:t>
            </a:r>
            <a:r>
              <a:rPr sz="1050" spc="-15" dirty="0">
                <a:solidFill>
                  <a:srgbClr val="1F2730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City.</a:t>
            </a:r>
            <a:endParaRPr sz="1050">
              <a:latin typeface="Calibri"/>
              <a:cs typeface="Calibri"/>
            </a:endParaRPr>
          </a:p>
          <a:p>
            <a:pPr marL="12700" marR="5080">
              <a:lnSpc>
                <a:spcPts val="1250"/>
              </a:lnSpc>
              <a:spcBef>
                <a:spcPts val="25"/>
              </a:spcBef>
            </a:pP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DMSpro provides business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clients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with solutions for Distribution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&amp; Sales Management System. Please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see </a:t>
            </a:r>
            <a:r>
              <a:rPr sz="1050" u="sng" spc="-5" dirty="0">
                <a:solidFill>
                  <a:srgbClr val="0462C1"/>
                </a:solidFill>
                <a:latin typeface="Calibri"/>
                <a:cs typeface="Calibri"/>
                <a:hlinkClick r:id="rId4"/>
              </a:rPr>
              <a:t>www.dmspro.vn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for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a detailed 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description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of the legal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structure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of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DMSpro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and its </a:t>
            </a:r>
            <a:r>
              <a:rPr sz="1050" spc="-5" dirty="0">
                <a:solidFill>
                  <a:srgbClr val="1F2730"/>
                </a:solidFill>
                <a:latin typeface="Calibri"/>
                <a:cs typeface="Calibri"/>
              </a:rPr>
              <a:t>solutions, partners, customers,</a:t>
            </a:r>
            <a:r>
              <a:rPr sz="1050" spc="20" dirty="0">
                <a:solidFill>
                  <a:srgbClr val="1F2730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1F2730"/>
                </a:solidFill>
                <a:latin typeface="Calibri"/>
                <a:cs typeface="Calibri"/>
              </a:rPr>
              <a:t>etc.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40640">
              <a:lnSpc>
                <a:spcPct val="100000"/>
              </a:lnSpc>
            </a:pP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30 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|  Copyright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@2016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DMSpro JSC. </a:t>
            </a:r>
            <a:r>
              <a:rPr sz="1100" b="0" spc="-5" dirty="0">
                <a:solidFill>
                  <a:srgbClr val="888888"/>
                </a:solidFill>
                <a:latin typeface="Calibri Light"/>
                <a:cs typeface="Calibri Light"/>
              </a:rPr>
              <a:t>All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rights</a:t>
            </a:r>
            <a:r>
              <a:rPr sz="1100" b="0" spc="-65" dirty="0">
                <a:solidFill>
                  <a:srgbClr val="888888"/>
                </a:solidFill>
                <a:latin typeface="Calibri Light"/>
                <a:cs typeface="Calibri Light"/>
              </a:rPr>
              <a:t> </a:t>
            </a:r>
            <a:r>
              <a:rPr sz="1100" b="0" dirty="0">
                <a:solidFill>
                  <a:srgbClr val="888888"/>
                </a:solidFill>
                <a:latin typeface="Calibri Light"/>
                <a:cs typeface="Calibri Light"/>
              </a:rPr>
              <a:t>reserved</a:t>
            </a:r>
            <a:endParaRPr sz="11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91216" y="0"/>
            <a:ext cx="1701164" cy="1015365"/>
          </a:xfrm>
          <a:custGeom>
            <a:avLst/>
            <a:gdLst/>
            <a:ahLst/>
            <a:cxnLst/>
            <a:rect l="l" t="t" r="r" b="b"/>
            <a:pathLst>
              <a:path w="1701165" h="1015365">
                <a:moveTo>
                  <a:pt x="0" y="1014984"/>
                </a:moveTo>
                <a:lnTo>
                  <a:pt x="1700783" y="1014984"/>
                </a:lnTo>
                <a:lnTo>
                  <a:pt x="1700783" y="0"/>
                </a:lnTo>
                <a:lnTo>
                  <a:pt x="0" y="0"/>
                </a:lnTo>
                <a:lnTo>
                  <a:pt x="0" y="10149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463" y="5309615"/>
            <a:ext cx="932688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96759" y="6277145"/>
            <a:ext cx="43815" cy="57150"/>
          </a:xfrm>
          <a:custGeom>
            <a:avLst/>
            <a:gdLst/>
            <a:ahLst/>
            <a:cxnLst/>
            <a:rect l="l" t="t" r="r" b="b"/>
            <a:pathLst>
              <a:path w="43815" h="57150">
                <a:moveTo>
                  <a:pt x="25766" y="0"/>
                </a:moveTo>
                <a:lnTo>
                  <a:pt x="12878" y="0"/>
                </a:lnTo>
                <a:lnTo>
                  <a:pt x="2574" y="5151"/>
                </a:lnTo>
                <a:lnTo>
                  <a:pt x="0" y="10295"/>
                </a:lnTo>
                <a:lnTo>
                  <a:pt x="0" y="36036"/>
                </a:lnTo>
                <a:lnTo>
                  <a:pt x="5156" y="43760"/>
                </a:lnTo>
                <a:lnTo>
                  <a:pt x="7730" y="46331"/>
                </a:lnTo>
                <a:lnTo>
                  <a:pt x="10304" y="51483"/>
                </a:lnTo>
                <a:lnTo>
                  <a:pt x="12879" y="54055"/>
                </a:lnTo>
                <a:lnTo>
                  <a:pt x="18035" y="56635"/>
                </a:lnTo>
                <a:lnTo>
                  <a:pt x="30923" y="56635"/>
                </a:lnTo>
                <a:lnTo>
                  <a:pt x="36071" y="54055"/>
                </a:lnTo>
                <a:lnTo>
                  <a:pt x="41228" y="48912"/>
                </a:lnTo>
                <a:lnTo>
                  <a:pt x="41228" y="43760"/>
                </a:lnTo>
                <a:lnTo>
                  <a:pt x="43802" y="41188"/>
                </a:lnTo>
                <a:lnTo>
                  <a:pt x="43802" y="28313"/>
                </a:lnTo>
                <a:lnTo>
                  <a:pt x="41228" y="20590"/>
                </a:lnTo>
                <a:lnTo>
                  <a:pt x="36071" y="12875"/>
                </a:lnTo>
                <a:lnTo>
                  <a:pt x="33497" y="7723"/>
                </a:lnTo>
                <a:lnTo>
                  <a:pt x="25766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86454" y="6367237"/>
            <a:ext cx="64769" cy="46355"/>
          </a:xfrm>
          <a:custGeom>
            <a:avLst/>
            <a:gdLst/>
            <a:ahLst/>
            <a:cxnLst/>
            <a:rect l="l" t="t" r="r" b="b"/>
            <a:pathLst>
              <a:path w="64770" h="46354">
                <a:moveTo>
                  <a:pt x="41228" y="0"/>
                </a:moveTo>
                <a:lnTo>
                  <a:pt x="20609" y="0"/>
                </a:lnTo>
                <a:lnTo>
                  <a:pt x="15461" y="2580"/>
                </a:lnTo>
                <a:lnTo>
                  <a:pt x="12878" y="2580"/>
                </a:lnTo>
                <a:lnTo>
                  <a:pt x="12878" y="5151"/>
                </a:lnTo>
                <a:lnTo>
                  <a:pt x="7730" y="5151"/>
                </a:lnTo>
                <a:lnTo>
                  <a:pt x="5148" y="7723"/>
                </a:lnTo>
                <a:lnTo>
                  <a:pt x="5148" y="10303"/>
                </a:lnTo>
                <a:lnTo>
                  <a:pt x="2574" y="10303"/>
                </a:lnTo>
                <a:lnTo>
                  <a:pt x="0" y="12875"/>
                </a:lnTo>
                <a:lnTo>
                  <a:pt x="26207" y="45897"/>
                </a:lnTo>
                <a:lnTo>
                  <a:pt x="33497" y="46340"/>
                </a:lnTo>
                <a:lnTo>
                  <a:pt x="51533" y="46340"/>
                </a:lnTo>
                <a:lnTo>
                  <a:pt x="61837" y="36045"/>
                </a:lnTo>
                <a:lnTo>
                  <a:pt x="64411" y="30893"/>
                </a:lnTo>
                <a:lnTo>
                  <a:pt x="64411" y="20598"/>
                </a:lnTo>
                <a:lnTo>
                  <a:pt x="61837" y="15446"/>
                </a:lnTo>
                <a:lnTo>
                  <a:pt x="59263" y="12875"/>
                </a:lnTo>
                <a:lnTo>
                  <a:pt x="56681" y="7723"/>
                </a:lnTo>
                <a:lnTo>
                  <a:pt x="48958" y="5151"/>
                </a:lnTo>
                <a:lnTo>
                  <a:pt x="41228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88698" y="6184394"/>
            <a:ext cx="327660" cy="327025"/>
          </a:xfrm>
          <a:custGeom>
            <a:avLst/>
            <a:gdLst/>
            <a:ahLst/>
            <a:cxnLst/>
            <a:rect l="l" t="t" r="r" b="b"/>
            <a:pathLst>
              <a:path w="327659" h="327025">
                <a:moveTo>
                  <a:pt x="180418" y="0"/>
                </a:moveTo>
                <a:lnTo>
                  <a:pt x="143543" y="0"/>
                </a:lnTo>
                <a:lnTo>
                  <a:pt x="117746" y="3453"/>
                </a:lnTo>
                <a:lnTo>
                  <a:pt x="78190" y="20198"/>
                </a:lnTo>
                <a:lnTo>
                  <a:pt x="44933" y="46095"/>
                </a:lnTo>
                <a:lnTo>
                  <a:pt x="19406" y="79500"/>
                </a:lnTo>
                <a:lnTo>
                  <a:pt x="3039" y="118767"/>
                </a:lnTo>
                <a:lnTo>
                  <a:pt x="0" y="182843"/>
                </a:lnTo>
                <a:lnTo>
                  <a:pt x="3039" y="205740"/>
                </a:lnTo>
                <a:lnTo>
                  <a:pt x="19406" y="245008"/>
                </a:lnTo>
                <a:lnTo>
                  <a:pt x="44934" y="278412"/>
                </a:lnTo>
                <a:lnTo>
                  <a:pt x="78191" y="304309"/>
                </a:lnTo>
                <a:lnTo>
                  <a:pt x="117746" y="321053"/>
                </a:lnTo>
                <a:lnTo>
                  <a:pt x="162168" y="327000"/>
                </a:lnTo>
                <a:lnTo>
                  <a:pt x="205698" y="321053"/>
                </a:lnTo>
                <a:lnTo>
                  <a:pt x="245004" y="304309"/>
                </a:lnTo>
                <a:lnTo>
                  <a:pt x="278440" y="278412"/>
                </a:lnTo>
                <a:lnTo>
                  <a:pt x="304361" y="245008"/>
                </a:lnTo>
                <a:lnTo>
                  <a:pt x="306721" y="239478"/>
                </a:lnTo>
                <a:lnTo>
                  <a:pt x="123523" y="239478"/>
                </a:lnTo>
                <a:lnTo>
                  <a:pt x="112853" y="238593"/>
                </a:lnTo>
                <a:lnTo>
                  <a:pt x="79719" y="218888"/>
                </a:lnTo>
                <a:lnTo>
                  <a:pt x="79719" y="203441"/>
                </a:lnTo>
                <a:lnTo>
                  <a:pt x="84872" y="193146"/>
                </a:lnTo>
                <a:lnTo>
                  <a:pt x="90025" y="187995"/>
                </a:lnTo>
                <a:lnTo>
                  <a:pt x="95182" y="185423"/>
                </a:lnTo>
                <a:lnTo>
                  <a:pt x="102904" y="182843"/>
                </a:lnTo>
                <a:lnTo>
                  <a:pt x="108061" y="180271"/>
                </a:lnTo>
                <a:lnTo>
                  <a:pt x="115792" y="177699"/>
                </a:lnTo>
                <a:lnTo>
                  <a:pt x="133827" y="177699"/>
                </a:lnTo>
                <a:lnTo>
                  <a:pt x="133827" y="175128"/>
                </a:lnTo>
                <a:lnTo>
                  <a:pt x="131253" y="172548"/>
                </a:lnTo>
                <a:lnTo>
                  <a:pt x="131253" y="169976"/>
                </a:lnTo>
                <a:lnTo>
                  <a:pt x="128671" y="167404"/>
                </a:lnTo>
                <a:lnTo>
                  <a:pt x="128671" y="157101"/>
                </a:lnTo>
                <a:lnTo>
                  <a:pt x="131253" y="157101"/>
                </a:lnTo>
                <a:lnTo>
                  <a:pt x="131253" y="154529"/>
                </a:lnTo>
                <a:lnTo>
                  <a:pt x="123523" y="154529"/>
                </a:lnTo>
                <a:lnTo>
                  <a:pt x="116236" y="154007"/>
                </a:lnTo>
                <a:lnTo>
                  <a:pt x="90025" y="123644"/>
                </a:lnTo>
                <a:lnTo>
                  <a:pt x="90588" y="116361"/>
                </a:lnTo>
                <a:lnTo>
                  <a:pt x="92600" y="109806"/>
                </a:lnTo>
                <a:lnTo>
                  <a:pt x="96544" y="103734"/>
                </a:lnTo>
                <a:lnTo>
                  <a:pt x="102904" y="97902"/>
                </a:lnTo>
                <a:lnTo>
                  <a:pt x="108061" y="92750"/>
                </a:lnTo>
                <a:lnTo>
                  <a:pt x="113218" y="90179"/>
                </a:lnTo>
                <a:lnTo>
                  <a:pt x="120940" y="87598"/>
                </a:lnTo>
                <a:lnTo>
                  <a:pt x="126096" y="87598"/>
                </a:lnTo>
                <a:lnTo>
                  <a:pt x="133827" y="85027"/>
                </a:lnTo>
                <a:lnTo>
                  <a:pt x="306720" y="85027"/>
                </a:lnTo>
                <a:lnTo>
                  <a:pt x="304361" y="79500"/>
                </a:lnTo>
                <a:lnTo>
                  <a:pt x="278440" y="46095"/>
                </a:lnTo>
                <a:lnTo>
                  <a:pt x="245004" y="20198"/>
                </a:lnTo>
                <a:lnTo>
                  <a:pt x="205698" y="3453"/>
                </a:lnTo>
                <a:lnTo>
                  <a:pt x="180418" y="0"/>
                </a:lnTo>
                <a:close/>
              </a:path>
              <a:path w="327659" h="327025">
                <a:moveTo>
                  <a:pt x="306720" y="85027"/>
                </a:moveTo>
                <a:lnTo>
                  <a:pt x="180204" y="85027"/>
                </a:lnTo>
                <a:lnTo>
                  <a:pt x="167325" y="92750"/>
                </a:lnTo>
                <a:lnTo>
                  <a:pt x="154437" y="92750"/>
                </a:lnTo>
                <a:lnTo>
                  <a:pt x="157020" y="95322"/>
                </a:lnTo>
                <a:lnTo>
                  <a:pt x="159594" y="95322"/>
                </a:lnTo>
                <a:lnTo>
                  <a:pt x="159594" y="97902"/>
                </a:lnTo>
                <a:lnTo>
                  <a:pt x="162168" y="100474"/>
                </a:lnTo>
                <a:lnTo>
                  <a:pt x="162168" y="103045"/>
                </a:lnTo>
                <a:lnTo>
                  <a:pt x="167325" y="108197"/>
                </a:lnTo>
                <a:lnTo>
                  <a:pt x="167325" y="113340"/>
                </a:lnTo>
                <a:lnTo>
                  <a:pt x="169899" y="115921"/>
                </a:lnTo>
                <a:lnTo>
                  <a:pt x="169899" y="121064"/>
                </a:lnTo>
                <a:lnTo>
                  <a:pt x="167325" y="126216"/>
                </a:lnTo>
                <a:lnTo>
                  <a:pt x="167325" y="133939"/>
                </a:lnTo>
                <a:lnTo>
                  <a:pt x="159594" y="141663"/>
                </a:lnTo>
                <a:lnTo>
                  <a:pt x="159594" y="144234"/>
                </a:lnTo>
                <a:lnTo>
                  <a:pt x="157020" y="144234"/>
                </a:lnTo>
                <a:lnTo>
                  <a:pt x="146715" y="154529"/>
                </a:lnTo>
                <a:lnTo>
                  <a:pt x="146715" y="162253"/>
                </a:lnTo>
                <a:lnTo>
                  <a:pt x="149289" y="164824"/>
                </a:lnTo>
                <a:lnTo>
                  <a:pt x="151863" y="164824"/>
                </a:lnTo>
                <a:lnTo>
                  <a:pt x="151863" y="167404"/>
                </a:lnTo>
                <a:lnTo>
                  <a:pt x="159594" y="172548"/>
                </a:lnTo>
                <a:lnTo>
                  <a:pt x="164751" y="175128"/>
                </a:lnTo>
                <a:lnTo>
                  <a:pt x="169899" y="185423"/>
                </a:lnTo>
                <a:lnTo>
                  <a:pt x="175056" y="187995"/>
                </a:lnTo>
                <a:lnTo>
                  <a:pt x="175056" y="200870"/>
                </a:lnTo>
                <a:lnTo>
                  <a:pt x="174491" y="208149"/>
                </a:lnTo>
                <a:lnTo>
                  <a:pt x="145744" y="235937"/>
                </a:lnTo>
                <a:lnTo>
                  <a:pt x="123523" y="239478"/>
                </a:lnTo>
                <a:lnTo>
                  <a:pt x="306721" y="239478"/>
                </a:lnTo>
                <a:lnTo>
                  <a:pt x="321120" y="205740"/>
                </a:lnTo>
                <a:lnTo>
                  <a:pt x="323197" y="190566"/>
                </a:lnTo>
                <a:lnTo>
                  <a:pt x="208553" y="190566"/>
                </a:lnTo>
                <a:lnTo>
                  <a:pt x="208553" y="167404"/>
                </a:lnTo>
                <a:lnTo>
                  <a:pt x="185360" y="167404"/>
                </a:lnTo>
                <a:lnTo>
                  <a:pt x="185360" y="157101"/>
                </a:lnTo>
                <a:lnTo>
                  <a:pt x="208553" y="157101"/>
                </a:lnTo>
                <a:lnTo>
                  <a:pt x="208553" y="133939"/>
                </a:lnTo>
                <a:lnTo>
                  <a:pt x="323197" y="133939"/>
                </a:lnTo>
                <a:lnTo>
                  <a:pt x="321120" y="118767"/>
                </a:lnTo>
                <a:lnTo>
                  <a:pt x="306720" y="85027"/>
                </a:lnTo>
                <a:close/>
              </a:path>
              <a:path w="327659" h="327025">
                <a:moveTo>
                  <a:pt x="323197" y="133939"/>
                </a:moveTo>
                <a:lnTo>
                  <a:pt x="221432" y="133939"/>
                </a:lnTo>
                <a:lnTo>
                  <a:pt x="221432" y="157101"/>
                </a:lnTo>
                <a:lnTo>
                  <a:pt x="244624" y="157101"/>
                </a:lnTo>
                <a:lnTo>
                  <a:pt x="244624" y="167404"/>
                </a:lnTo>
                <a:lnTo>
                  <a:pt x="221432" y="167404"/>
                </a:lnTo>
                <a:lnTo>
                  <a:pt x="221432" y="190566"/>
                </a:lnTo>
                <a:lnTo>
                  <a:pt x="323197" y="190566"/>
                </a:lnTo>
                <a:lnTo>
                  <a:pt x="327072" y="162253"/>
                </a:lnTo>
                <a:lnTo>
                  <a:pt x="323197" y="133939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08885" y="6181900"/>
            <a:ext cx="328295" cy="329565"/>
          </a:xfrm>
          <a:custGeom>
            <a:avLst/>
            <a:gdLst/>
            <a:ahLst/>
            <a:cxnLst/>
            <a:rect l="l" t="t" r="r" b="b"/>
            <a:pathLst>
              <a:path w="328295" h="329565">
                <a:moveTo>
                  <a:pt x="164079" y="0"/>
                </a:moveTo>
                <a:lnTo>
                  <a:pt x="119879" y="5947"/>
                </a:lnTo>
                <a:lnTo>
                  <a:pt x="80520" y="22691"/>
                </a:lnTo>
                <a:lnTo>
                  <a:pt x="47429" y="48588"/>
                </a:lnTo>
                <a:lnTo>
                  <a:pt x="22029" y="81993"/>
                </a:lnTo>
                <a:lnTo>
                  <a:pt x="5744" y="121260"/>
                </a:lnTo>
                <a:lnTo>
                  <a:pt x="0" y="164746"/>
                </a:lnTo>
                <a:lnTo>
                  <a:pt x="5744" y="208233"/>
                </a:lnTo>
                <a:lnTo>
                  <a:pt x="22029" y="247501"/>
                </a:lnTo>
                <a:lnTo>
                  <a:pt x="47429" y="280906"/>
                </a:lnTo>
                <a:lnTo>
                  <a:pt x="80521" y="306802"/>
                </a:lnTo>
                <a:lnTo>
                  <a:pt x="119879" y="323546"/>
                </a:lnTo>
                <a:lnTo>
                  <a:pt x="164080" y="329493"/>
                </a:lnTo>
                <a:lnTo>
                  <a:pt x="207393" y="323546"/>
                </a:lnTo>
                <a:lnTo>
                  <a:pt x="246503" y="306802"/>
                </a:lnTo>
                <a:lnTo>
                  <a:pt x="279772" y="280906"/>
                </a:lnTo>
                <a:lnTo>
                  <a:pt x="305564" y="247501"/>
                </a:lnTo>
                <a:lnTo>
                  <a:pt x="305724" y="247124"/>
                </a:lnTo>
                <a:lnTo>
                  <a:pt x="146134" y="247124"/>
                </a:lnTo>
                <a:lnTo>
                  <a:pt x="146134" y="172469"/>
                </a:lnTo>
                <a:lnTo>
                  <a:pt x="120496" y="172469"/>
                </a:lnTo>
                <a:lnTo>
                  <a:pt x="120496" y="141576"/>
                </a:lnTo>
                <a:lnTo>
                  <a:pt x="146134" y="141576"/>
                </a:lnTo>
                <a:lnTo>
                  <a:pt x="146134" y="120986"/>
                </a:lnTo>
                <a:lnTo>
                  <a:pt x="148898" y="104093"/>
                </a:lnTo>
                <a:lnTo>
                  <a:pt x="156711" y="92028"/>
                </a:lnTo>
                <a:lnTo>
                  <a:pt x="168850" y="84790"/>
                </a:lnTo>
                <a:lnTo>
                  <a:pt x="184595" y="82377"/>
                </a:lnTo>
                <a:lnTo>
                  <a:pt x="305726" y="82377"/>
                </a:lnTo>
                <a:lnTo>
                  <a:pt x="305563" y="81993"/>
                </a:lnTo>
                <a:lnTo>
                  <a:pt x="279772" y="48588"/>
                </a:lnTo>
                <a:lnTo>
                  <a:pt x="246502" y="22691"/>
                </a:lnTo>
                <a:lnTo>
                  <a:pt x="207392" y="5947"/>
                </a:lnTo>
                <a:lnTo>
                  <a:pt x="164079" y="0"/>
                </a:lnTo>
                <a:close/>
              </a:path>
              <a:path w="328295" h="329565">
                <a:moveTo>
                  <a:pt x="305726" y="82377"/>
                </a:moveTo>
                <a:lnTo>
                  <a:pt x="205102" y="82377"/>
                </a:lnTo>
                <a:lnTo>
                  <a:pt x="205102" y="110691"/>
                </a:lnTo>
                <a:lnTo>
                  <a:pt x="179464" y="110691"/>
                </a:lnTo>
                <a:lnTo>
                  <a:pt x="176903" y="115834"/>
                </a:lnTo>
                <a:lnTo>
                  <a:pt x="176903" y="141576"/>
                </a:lnTo>
                <a:lnTo>
                  <a:pt x="205102" y="141576"/>
                </a:lnTo>
                <a:lnTo>
                  <a:pt x="199971" y="172469"/>
                </a:lnTo>
                <a:lnTo>
                  <a:pt x="176903" y="172469"/>
                </a:lnTo>
                <a:lnTo>
                  <a:pt x="176903" y="247124"/>
                </a:lnTo>
                <a:lnTo>
                  <a:pt x="305724" y="247124"/>
                </a:lnTo>
                <a:lnTo>
                  <a:pt x="322239" y="208233"/>
                </a:lnTo>
                <a:lnTo>
                  <a:pt x="328162" y="164746"/>
                </a:lnTo>
                <a:lnTo>
                  <a:pt x="322239" y="121260"/>
                </a:lnTo>
                <a:lnTo>
                  <a:pt x="305726" y="82377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78361" y="6181900"/>
            <a:ext cx="328295" cy="329565"/>
          </a:xfrm>
          <a:custGeom>
            <a:avLst/>
            <a:gdLst/>
            <a:ahLst/>
            <a:cxnLst/>
            <a:rect l="l" t="t" r="r" b="b"/>
            <a:pathLst>
              <a:path w="328295" h="329565">
                <a:moveTo>
                  <a:pt x="163915" y="0"/>
                </a:moveTo>
                <a:lnTo>
                  <a:pt x="119759" y="5947"/>
                </a:lnTo>
                <a:lnTo>
                  <a:pt x="80440" y="22691"/>
                </a:lnTo>
                <a:lnTo>
                  <a:pt x="47382" y="48588"/>
                </a:lnTo>
                <a:lnTo>
                  <a:pt x="22007" y="81993"/>
                </a:lnTo>
                <a:lnTo>
                  <a:pt x="5738" y="121260"/>
                </a:lnTo>
                <a:lnTo>
                  <a:pt x="0" y="164746"/>
                </a:lnTo>
                <a:lnTo>
                  <a:pt x="5739" y="208233"/>
                </a:lnTo>
                <a:lnTo>
                  <a:pt x="22007" y="247501"/>
                </a:lnTo>
                <a:lnTo>
                  <a:pt x="47382" y="280906"/>
                </a:lnTo>
                <a:lnTo>
                  <a:pt x="80441" y="306802"/>
                </a:lnTo>
                <a:lnTo>
                  <a:pt x="119760" y="323546"/>
                </a:lnTo>
                <a:lnTo>
                  <a:pt x="163916" y="329493"/>
                </a:lnTo>
                <a:lnTo>
                  <a:pt x="207188" y="323546"/>
                </a:lnTo>
                <a:lnTo>
                  <a:pt x="246261" y="306802"/>
                </a:lnTo>
                <a:lnTo>
                  <a:pt x="279500" y="280906"/>
                </a:lnTo>
                <a:lnTo>
                  <a:pt x="305268" y="247501"/>
                </a:lnTo>
                <a:lnTo>
                  <a:pt x="311982" y="231677"/>
                </a:lnTo>
                <a:lnTo>
                  <a:pt x="133186" y="231677"/>
                </a:lnTo>
                <a:lnTo>
                  <a:pt x="118339" y="230711"/>
                </a:lnTo>
                <a:lnTo>
                  <a:pt x="104691" y="227814"/>
                </a:lnTo>
                <a:lnTo>
                  <a:pt x="92484" y="222987"/>
                </a:lnTo>
                <a:lnTo>
                  <a:pt x="81959" y="216230"/>
                </a:lnTo>
                <a:lnTo>
                  <a:pt x="89644" y="216230"/>
                </a:lnTo>
                <a:lnTo>
                  <a:pt x="101091" y="215304"/>
                </a:lnTo>
                <a:lnTo>
                  <a:pt x="112058" y="212690"/>
                </a:lnTo>
                <a:lnTo>
                  <a:pt x="122063" y="208628"/>
                </a:lnTo>
                <a:lnTo>
                  <a:pt x="130627" y="203363"/>
                </a:lnTo>
                <a:lnTo>
                  <a:pt x="120061" y="201552"/>
                </a:lnTo>
                <a:lnTo>
                  <a:pt x="111416" y="196603"/>
                </a:lnTo>
                <a:lnTo>
                  <a:pt x="104692" y="189241"/>
                </a:lnTo>
                <a:lnTo>
                  <a:pt x="99888" y="180193"/>
                </a:lnTo>
                <a:lnTo>
                  <a:pt x="112698" y="180193"/>
                </a:lnTo>
                <a:lnTo>
                  <a:pt x="115257" y="177621"/>
                </a:lnTo>
                <a:lnTo>
                  <a:pt x="104371" y="173838"/>
                </a:lnTo>
                <a:lnTo>
                  <a:pt x="95408" y="166678"/>
                </a:lnTo>
                <a:lnTo>
                  <a:pt x="89326" y="156624"/>
                </a:lnTo>
                <a:lnTo>
                  <a:pt x="87085" y="144156"/>
                </a:lnTo>
                <a:lnTo>
                  <a:pt x="96531" y="144156"/>
                </a:lnTo>
                <a:lnTo>
                  <a:pt x="91884" y="138042"/>
                </a:lnTo>
                <a:lnTo>
                  <a:pt x="88405" y="130118"/>
                </a:lnTo>
                <a:lnTo>
                  <a:pt x="87125" y="121260"/>
                </a:lnTo>
                <a:lnTo>
                  <a:pt x="87085" y="115834"/>
                </a:lnTo>
                <a:lnTo>
                  <a:pt x="89644" y="108119"/>
                </a:lnTo>
                <a:lnTo>
                  <a:pt x="92203" y="102967"/>
                </a:lnTo>
                <a:lnTo>
                  <a:pt x="178310" y="102967"/>
                </a:lnTo>
                <a:lnTo>
                  <a:pt x="181888" y="100510"/>
                </a:lnTo>
                <a:lnTo>
                  <a:pt x="194655" y="97815"/>
                </a:lnTo>
                <a:lnTo>
                  <a:pt x="311981" y="97815"/>
                </a:lnTo>
                <a:lnTo>
                  <a:pt x="305268" y="81993"/>
                </a:lnTo>
                <a:lnTo>
                  <a:pt x="279499" y="48588"/>
                </a:lnTo>
                <a:lnTo>
                  <a:pt x="246260" y="22691"/>
                </a:lnTo>
                <a:lnTo>
                  <a:pt x="207187" y="5947"/>
                </a:lnTo>
                <a:lnTo>
                  <a:pt x="163915" y="0"/>
                </a:lnTo>
                <a:close/>
              </a:path>
              <a:path w="328295" h="329565">
                <a:moveTo>
                  <a:pt x="318535" y="113262"/>
                </a:moveTo>
                <a:lnTo>
                  <a:pt x="245881" y="113262"/>
                </a:lnTo>
                <a:lnTo>
                  <a:pt x="241998" y="118613"/>
                </a:lnTo>
                <a:lnTo>
                  <a:pt x="237876" y="123239"/>
                </a:lnTo>
                <a:lnTo>
                  <a:pt x="233275" y="127382"/>
                </a:lnTo>
                <a:lnTo>
                  <a:pt x="227953" y="131281"/>
                </a:lnTo>
                <a:lnTo>
                  <a:pt x="227953" y="136433"/>
                </a:lnTo>
                <a:lnTo>
                  <a:pt x="221789" y="169776"/>
                </a:lnTo>
                <a:lnTo>
                  <a:pt x="203620" y="200465"/>
                </a:lnTo>
                <a:lnTo>
                  <a:pt x="173925" y="222949"/>
                </a:lnTo>
                <a:lnTo>
                  <a:pt x="133186" y="231677"/>
                </a:lnTo>
                <a:lnTo>
                  <a:pt x="311982" y="231677"/>
                </a:lnTo>
                <a:lnTo>
                  <a:pt x="321929" y="208233"/>
                </a:lnTo>
                <a:lnTo>
                  <a:pt x="327846" y="164746"/>
                </a:lnTo>
                <a:lnTo>
                  <a:pt x="321929" y="121260"/>
                </a:lnTo>
                <a:lnTo>
                  <a:pt x="318535" y="113262"/>
                </a:lnTo>
                <a:close/>
              </a:path>
              <a:path w="328295" h="329565">
                <a:moveTo>
                  <a:pt x="96531" y="144156"/>
                </a:moveTo>
                <a:lnTo>
                  <a:pt x="87085" y="144156"/>
                </a:lnTo>
                <a:lnTo>
                  <a:pt x="97329" y="149299"/>
                </a:lnTo>
                <a:lnTo>
                  <a:pt x="102446" y="149299"/>
                </a:lnTo>
                <a:lnTo>
                  <a:pt x="96804" y="144516"/>
                </a:lnTo>
                <a:lnTo>
                  <a:pt x="96531" y="144156"/>
                </a:lnTo>
                <a:close/>
              </a:path>
              <a:path w="328295" h="329565">
                <a:moveTo>
                  <a:pt x="178310" y="102967"/>
                </a:moveTo>
                <a:lnTo>
                  <a:pt x="92203" y="102967"/>
                </a:lnTo>
                <a:lnTo>
                  <a:pt x="106610" y="117284"/>
                </a:lnTo>
                <a:lnTo>
                  <a:pt x="122939" y="128707"/>
                </a:lnTo>
                <a:lnTo>
                  <a:pt x="141188" y="136269"/>
                </a:lnTo>
                <a:lnTo>
                  <a:pt x="161357" y="139004"/>
                </a:lnTo>
                <a:lnTo>
                  <a:pt x="161357" y="131281"/>
                </a:lnTo>
                <a:lnTo>
                  <a:pt x="164005" y="118613"/>
                </a:lnTo>
                <a:lnTo>
                  <a:pt x="164063" y="118414"/>
                </a:lnTo>
                <a:lnTo>
                  <a:pt x="171283" y="107791"/>
                </a:lnTo>
                <a:lnTo>
                  <a:pt x="178310" y="102967"/>
                </a:lnTo>
                <a:close/>
              </a:path>
              <a:path w="328295" h="329565">
                <a:moveTo>
                  <a:pt x="313076" y="100396"/>
                </a:moveTo>
                <a:lnTo>
                  <a:pt x="240755" y="100396"/>
                </a:lnTo>
                <a:lnTo>
                  <a:pt x="238196" y="108119"/>
                </a:lnTo>
                <a:lnTo>
                  <a:pt x="233070" y="115834"/>
                </a:lnTo>
                <a:lnTo>
                  <a:pt x="225394" y="118414"/>
                </a:lnTo>
                <a:lnTo>
                  <a:pt x="233070" y="118414"/>
                </a:lnTo>
                <a:lnTo>
                  <a:pt x="238196" y="115834"/>
                </a:lnTo>
                <a:lnTo>
                  <a:pt x="245881" y="113262"/>
                </a:lnTo>
                <a:lnTo>
                  <a:pt x="318535" y="113262"/>
                </a:lnTo>
                <a:lnTo>
                  <a:pt x="313076" y="100396"/>
                </a:lnTo>
                <a:close/>
              </a:path>
              <a:path w="328295" h="329565">
                <a:moveTo>
                  <a:pt x="311981" y="97815"/>
                </a:moveTo>
                <a:lnTo>
                  <a:pt x="194655" y="97815"/>
                </a:lnTo>
                <a:lnTo>
                  <a:pt x="201898" y="98701"/>
                </a:lnTo>
                <a:lnTo>
                  <a:pt x="208421" y="101035"/>
                </a:lnTo>
                <a:lnTo>
                  <a:pt x="214464" y="104336"/>
                </a:lnTo>
                <a:lnTo>
                  <a:pt x="220268" y="108119"/>
                </a:lnTo>
                <a:lnTo>
                  <a:pt x="227953" y="108119"/>
                </a:lnTo>
                <a:lnTo>
                  <a:pt x="233070" y="102967"/>
                </a:lnTo>
                <a:lnTo>
                  <a:pt x="240755" y="100396"/>
                </a:lnTo>
                <a:lnTo>
                  <a:pt x="313076" y="100396"/>
                </a:lnTo>
                <a:lnTo>
                  <a:pt x="311981" y="97815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02076" y="6178284"/>
            <a:ext cx="328295" cy="328295"/>
          </a:xfrm>
          <a:custGeom>
            <a:avLst/>
            <a:gdLst/>
            <a:ahLst/>
            <a:cxnLst/>
            <a:rect l="l" t="t" r="r" b="b"/>
            <a:pathLst>
              <a:path w="328295" h="328295">
                <a:moveTo>
                  <a:pt x="164079" y="0"/>
                </a:moveTo>
                <a:lnTo>
                  <a:pt x="119879" y="5923"/>
                </a:lnTo>
                <a:lnTo>
                  <a:pt x="80520" y="22599"/>
                </a:lnTo>
                <a:lnTo>
                  <a:pt x="47429" y="48392"/>
                </a:lnTo>
                <a:lnTo>
                  <a:pt x="22029" y="81662"/>
                </a:lnTo>
                <a:lnTo>
                  <a:pt x="5744" y="120771"/>
                </a:lnTo>
                <a:lnTo>
                  <a:pt x="0" y="164081"/>
                </a:lnTo>
                <a:lnTo>
                  <a:pt x="5744" y="207393"/>
                </a:lnTo>
                <a:lnTo>
                  <a:pt x="22029" y="246503"/>
                </a:lnTo>
                <a:lnTo>
                  <a:pt x="47429" y="279773"/>
                </a:lnTo>
                <a:lnTo>
                  <a:pt x="80521" y="305566"/>
                </a:lnTo>
                <a:lnTo>
                  <a:pt x="119879" y="322242"/>
                </a:lnTo>
                <a:lnTo>
                  <a:pt x="164080" y="328165"/>
                </a:lnTo>
                <a:lnTo>
                  <a:pt x="207393" y="322242"/>
                </a:lnTo>
                <a:lnTo>
                  <a:pt x="246503" y="305566"/>
                </a:lnTo>
                <a:lnTo>
                  <a:pt x="279772" y="279773"/>
                </a:lnTo>
                <a:lnTo>
                  <a:pt x="305564" y="246503"/>
                </a:lnTo>
                <a:lnTo>
                  <a:pt x="315564" y="223050"/>
                </a:lnTo>
                <a:lnTo>
                  <a:pt x="164080" y="223050"/>
                </a:lnTo>
                <a:lnTo>
                  <a:pt x="124342" y="220809"/>
                </a:lnTo>
                <a:lnTo>
                  <a:pt x="115771" y="220529"/>
                </a:lnTo>
                <a:lnTo>
                  <a:pt x="94858" y="220489"/>
                </a:lnTo>
                <a:lnTo>
                  <a:pt x="89735" y="212796"/>
                </a:lnTo>
                <a:lnTo>
                  <a:pt x="84604" y="207665"/>
                </a:lnTo>
                <a:lnTo>
                  <a:pt x="82040" y="197412"/>
                </a:lnTo>
                <a:lnTo>
                  <a:pt x="82039" y="130751"/>
                </a:lnTo>
                <a:lnTo>
                  <a:pt x="84604" y="120498"/>
                </a:lnTo>
                <a:lnTo>
                  <a:pt x="89735" y="115375"/>
                </a:lnTo>
                <a:lnTo>
                  <a:pt x="94858" y="107683"/>
                </a:lnTo>
                <a:lnTo>
                  <a:pt x="105111" y="107683"/>
                </a:lnTo>
                <a:lnTo>
                  <a:pt x="124060" y="106197"/>
                </a:lnTo>
                <a:lnTo>
                  <a:pt x="143249" y="105434"/>
                </a:lnTo>
                <a:lnTo>
                  <a:pt x="158111" y="105153"/>
                </a:lnTo>
                <a:lnTo>
                  <a:pt x="315580" y="105153"/>
                </a:lnTo>
                <a:lnTo>
                  <a:pt x="305563" y="81662"/>
                </a:lnTo>
                <a:lnTo>
                  <a:pt x="279772" y="48392"/>
                </a:lnTo>
                <a:lnTo>
                  <a:pt x="246502" y="22599"/>
                </a:lnTo>
                <a:lnTo>
                  <a:pt x="207392" y="5923"/>
                </a:lnTo>
                <a:lnTo>
                  <a:pt x="164079" y="0"/>
                </a:lnTo>
                <a:close/>
              </a:path>
              <a:path w="328295" h="328295">
                <a:moveTo>
                  <a:pt x="315580" y="105153"/>
                </a:moveTo>
                <a:lnTo>
                  <a:pt x="183709" y="105153"/>
                </a:lnTo>
                <a:lnTo>
                  <a:pt x="196128" y="105434"/>
                </a:lnTo>
                <a:lnTo>
                  <a:pt x="206625" y="106197"/>
                </a:lnTo>
                <a:lnTo>
                  <a:pt x="220487" y="107683"/>
                </a:lnTo>
                <a:lnTo>
                  <a:pt x="230740" y="107683"/>
                </a:lnTo>
                <a:lnTo>
                  <a:pt x="235863" y="115375"/>
                </a:lnTo>
                <a:lnTo>
                  <a:pt x="246125" y="169212"/>
                </a:lnTo>
                <a:lnTo>
                  <a:pt x="245723" y="180109"/>
                </a:lnTo>
                <a:lnTo>
                  <a:pt x="235863" y="212796"/>
                </a:lnTo>
                <a:lnTo>
                  <a:pt x="230740" y="220489"/>
                </a:lnTo>
                <a:lnTo>
                  <a:pt x="220487" y="220489"/>
                </a:lnTo>
                <a:lnTo>
                  <a:pt x="201938" y="220889"/>
                </a:lnTo>
                <a:lnTo>
                  <a:pt x="183630" y="221769"/>
                </a:lnTo>
                <a:lnTo>
                  <a:pt x="164080" y="223050"/>
                </a:lnTo>
                <a:lnTo>
                  <a:pt x="315564" y="223050"/>
                </a:lnTo>
                <a:lnTo>
                  <a:pt x="322239" y="207393"/>
                </a:lnTo>
                <a:lnTo>
                  <a:pt x="328162" y="164081"/>
                </a:lnTo>
                <a:lnTo>
                  <a:pt x="322239" y="120771"/>
                </a:lnTo>
                <a:lnTo>
                  <a:pt x="315580" y="105153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48211" y="6316728"/>
            <a:ext cx="43815" cy="46355"/>
          </a:xfrm>
          <a:custGeom>
            <a:avLst/>
            <a:gdLst/>
            <a:ahLst/>
            <a:cxnLst/>
            <a:rect l="l" t="t" r="r" b="b"/>
            <a:pathLst>
              <a:path w="43815" h="46354">
                <a:moveTo>
                  <a:pt x="0" y="0"/>
                </a:moveTo>
                <a:lnTo>
                  <a:pt x="0" y="46153"/>
                </a:lnTo>
                <a:lnTo>
                  <a:pt x="43583" y="23076"/>
                </a:lnTo>
                <a:lnTo>
                  <a:pt x="0" y="0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5269" y="6181335"/>
            <a:ext cx="328295" cy="331470"/>
          </a:xfrm>
          <a:custGeom>
            <a:avLst/>
            <a:gdLst/>
            <a:ahLst/>
            <a:cxnLst/>
            <a:rect l="l" t="t" r="r" b="b"/>
            <a:pathLst>
              <a:path w="328295" h="331470">
                <a:moveTo>
                  <a:pt x="164079" y="0"/>
                </a:moveTo>
                <a:lnTo>
                  <a:pt x="119878" y="5976"/>
                </a:lnTo>
                <a:lnTo>
                  <a:pt x="80520" y="22803"/>
                </a:lnTo>
                <a:lnTo>
                  <a:pt x="47429" y="48828"/>
                </a:lnTo>
                <a:lnTo>
                  <a:pt x="22029" y="82397"/>
                </a:lnTo>
                <a:lnTo>
                  <a:pt x="5744" y="121858"/>
                </a:lnTo>
                <a:lnTo>
                  <a:pt x="0" y="165558"/>
                </a:lnTo>
                <a:lnTo>
                  <a:pt x="5744" y="209260"/>
                </a:lnTo>
                <a:lnTo>
                  <a:pt x="22029" y="248722"/>
                </a:lnTo>
                <a:lnTo>
                  <a:pt x="47429" y="282291"/>
                </a:lnTo>
                <a:lnTo>
                  <a:pt x="80521" y="308316"/>
                </a:lnTo>
                <a:lnTo>
                  <a:pt x="119879" y="325142"/>
                </a:lnTo>
                <a:lnTo>
                  <a:pt x="164079" y="331118"/>
                </a:lnTo>
                <a:lnTo>
                  <a:pt x="207393" y="325142"/>
                </a:lnTo>
                <a:lnTo>
                  <a:pt x="246503" y="308316"/>
                </a:lnTo>
                <a:lnTo>
                  <a:pt x="279772" y="282291"/>
                </a:lnTo>
                <a:lnTo>
                  <a:pt x="305563" y="248722"/>
                </a:lnTo>
                <a:lnTo>
                  <a:pt x="305724" y="248342"/>
                </a:lnTo>
                <a:lnTo>
                  <a:pt x="84604" y="248342"/>
                </a:lnTo>
                <a:lnTo>
                  <a:pt x="84604" y="137105"/>
                </a:lnTo>
                <a:lnTo>
                  <a:pt x="191236" y="137105"/>
                </a:lnTo>
                <a:lnTo>
                  <a:pt x="193044" y="136259"/>
                </a:lnTo>
                <a:lnTo>
                  <a:pt x="205102" y="134521"/>
                </a:lnTo>
                <a:lnTo>
                  <a:pt x="323955" y="134521"/>
                </a:lnTo>
                <a:lnTo>
                  <a:pt x="322238" y="121858"/>
                </a:lnTo>
                <a:lnTo>
                  <a:pt x="322122" y="121582"/>
                </a:lnTo>
                <a:lnTo>
                  <a:pt x="99988" y="121582"/>
                </a:lnTo>
                <a:lnTo>
                  <a:pt x="92858" y="120208"/>
                </a:lnTo>
                <a:lnTo>
                  <a:pt x="87169" y="116408"/>
                </a:lnTo>
                <a:lnTo>
                  <a:pt x="83402" y="110669"/>
                </a:lnTo>
                <a:lnTo>
                  <a:pt x="82040" y="103475"/>
                </a:lnTo>
                <a:lnTo>
                  <a:pt x="83402" y="95877"/>
                </a:lnTo>
                <a:lnTo>
                  <a:pt x="87169" y="89249"/>
                </a:lnTo>
                <a:lnTo>
                  <a:pt x="92858" y="84561"/>
                </a:lnTo>
                <a:lnTo>
                  <a:pt x="99988" y="82783"/>
                </a:lnTo>
                <a:lnTo>
                  <a:pt x="305726" y="82783"/>
                </a:lnTo>
                <a:lnTo>
                  <a:pt x="305563" y="82397"/>
                </a:lnTo>
                <a:lnTo>
                  <a:pt x="279771" y="48828"/>
                </a:lnTo>
                <a:lnTo>
                  <a:pt x="246502" y="22803"/>
                </a:lnTo>
                <a:lnTo>
                  <a:pt x="207392" y="5976"/>
                </a:lnTo>
                <a:lnTo>
                  <a:pt x="164079" y="0"/>
                </a:lnTo>
                <a:close/>
              </a:path>
              <a:path w="328295" h="331470">
                <a:moveTo>
                  <a:pt x="138441" y="137105"/>
                </a:moveTo>
                <a:lnTo>
                  <a:pt x="117934" y="137105"/>
                </a:lnTo>
                <a:lnTo>
                  <a:pt x="117934" y="248342"/>
                </a:lnTo>
                <a:lnTo>
                  <a:pt x="138441" y="248342"/>
                </a:lnTo>
                <a:lnTo>
                  <a:pt x="138441" y="137105"/>
                </a:lnTo>
                <a:close/>
              </a:path>
              <a:path w="328295" h="331470">
                <a:moveTo>
                  <a:pt x="194848" y="165558"/>
                </a:moveTo>
                <a:lnTo>
                  <a:pt x="184072" y="167822"/>
                </a:lnTo>
                <a:lnTo>
                  <a:pt x="177861" y="173967"/>
                </a:lnTo>
                <a:lnTo>
                  <a:pt x="175015" y="183020"/>
                </a:lnTo>
                <a:lnTo>
                  <a:pt x="174333" y="194011"/>
                </a:lnTo>
                <a:lnTo>
                  <a:pt x="174333" y="248342"/>
                </a:lnTo>
                <a:lnTo>
                  <a:pt x="210233" y="248342"/>
                </a:lnTo>
                <a:lnTo>
                  <a:pt x="210233" y="194011"/>
                </a:lnTo>
                <a:lnTo>
                  <a:pt x="209992" y="184111"/>
                </a:lnTo>
                <a:lnTo>
                  <a:pt x="208310" y="174936"/>
                </a:lnTo>
                <a:lnTo>
                  <a:pt x="203742" y="168186"/>
                </a:lnTo>
                <a:lnTo>
                  <a:pt x="194848" y="165558"/>
                </a:lnTo>
                <a:close/>
              </a:path>
              <a:path w="328295" h="331470">
                <a:moveTo>
                  <a:pt x="323955" y="134521"/>
                </a:moveTo>
                <a:lnTo>
                  <a:pt x="205102" y="134521"/>
                </a:lnTo>
                <a:lnTo>
                  <a:pt x="225573" y="138643"/>
                </a:lnTo>
                <a:lnTo>
                  <a:pt x="238112" y="150039"/>
                </a:lnTo>
                <a:lnTo>
                  <a:pt x="244402" y="167257"/>
                </a:lnTo>
                <a:lnTo>
                  <a:pt x="246124" y="188843"/>
                </a:lnTo>
                <a:lnTo>
                  <a:pt x="246125" y="248342"/>
                </a:lnTo>
                <a:lnTo>
                  <a:pt x="305724" y="248342"/>
                </a:lnTo>
                <a:lnTo>
                  <a:pt x="322239" y="209260"/>
                </a:lnTo>
                <a:lnTo>
                  <a:pt x="328161" y="165558"/>
                </a:lnTo>
                <a:lnTo>
                  <a:pt x="323955" y="134521"/>
                </a:lnTo>
                <a:close/>
              </a:path>
              <a:path w="328295" h="331470">
                <a:moveTo>
                  <a:pt x="191236" y="137105"/>
                </a:moveTo>
                <a:lnTo>
                  <a:pt x="171771" y="137105"/>
                </a:lnTo>
                <a:lnTo>
                  <a:pt x="171771" y="152628"/>
                </a:lnTo>
                <a:lnTo>
                  <a:pt x="176620" y="146524"/>
                </a:lnTo>
                <a:lnTo>
                  <a:pt x="183631" y="140664"/>
                </a:lnTo>
                <a:lnTo>
                  <a:pt x="191236" y="137105"/>
                </a:lnTo>
                <a:close/>
              </a:path>
              <a:path w="328295" h="331470">
                <a:moveTo>
                  <a:pt x="305726" y="82783"/>
                </a:moveTo>
                <a:lnTo>
                  <a:pt x="99988" y="82783"/>
                </a:lnTo>
                <a:lnTo>
                  <a:pt x="108599" y="84561"/>
                </a:lnTo>
                <a:lnTo>
                  <a:pt x="115047" y="89249"/>
                </a:lnTo>
                <a:lnTo>
                  <a:pt x="119093" y="95877"/>
                </a:lnTo>
                <a:lnTo>
                  <a:pt x="120495" y="103475"/>
                </a:lnTo>
                <a:lnTo>
                  <a:pt x="119093" y="110669"/>
                </a:lnTo>
                <a:lnTo>
                  <a:pt x="115047" y="116408"/>
                </a:lnTo>
                <a:lnTo>
                  <a:pt x="108599" y="120208"/>
                </a:lnTo>
                <a:lnTo>
                  <a:pt x="99988" y="121582"/>
                </a:lnTo>
                <a:lnTo>
                  <a:pt x="322122" y="121582"/>
                </a:lnTo>
                <a:lnTo>
                  <a:pt x="305726" y="82783"/>
                </a:lnTo>
                <a:close/>
              </a:path>
            </a:pathLst>
          </a:custGeom>
          <a:solidFill>
            <a:srgbClr val="444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44897" y="3021202"/>
            <a:ext cx="2889885" cy="775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30" dirty="0">
                <a:solidFill>
                  <a:srgbClr val="000000"/>
                </a:solidFill>
              </a:rPr>
              <a:t>THANK</a:t>
            </a:r>
            <a:r>
              <a:rPr sz="4800" spc="-235" dirty="0">
                <a:solidFill>
                  <a:srgbClr val="000000"/>
                </a:solidFill>
              </a:rPr>
              <a:t> </a:t>
            </a:r>
            <a:r>
              <a:rPr sz="4800" spc="-65" dirty="0">
                <a:solidFill>
                  <a:srgbClr val="000000"/>
                </a:solidFill>
              </a:rPr>
              <a:t>YOU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55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/>
          <p:nvPr/>
        </p:nvSpPr>
        <p:spPr>
          <a:xfrm>
            <a:off x="466344" y="1152144"/>
            <a:ext cx="9829800" cy="5498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67232" y="671195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10" dirty="0">
                <a:latin typeface="Calibri"/>
                <a:cs typeface="Calibri"/>
              </a:rPr>
              <a:t>tính </a:t>
            </a:r>
            <a:r>
              <a:rPr sz="1800" b="1" spc="-5" dirty="0">
                <a:latin typeface="Calibri"/>
                <a:cs typeface="Calibri"/>
              </a:rPr>
              <a:t>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6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6400" y="664463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13293" y="692530"/>
            <a:ext cx="419100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spc="-35" dirty="0">
                <a:solidFill>
                  <a:srgbClr val="C00000"/>
                </a:solidFill>
                <a:latin typeface="Calibri"/>
                <a:cs typeface="Calibri"/>
              </a:rPr>
              <a:t>kết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quả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viếng thăm hàng</a:t>
            </a:r>
            <a:r>
              <a:rPr sz="2400" spc="-9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C00000"/>
                </a:solidFill>
                <a:latin typeface="Calibri"/>
                <a:cs typeface="Calibri"/>
              </a:rPr>
              <a:t>ngày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13886" y="2184146"/>
            <a:ext cx="11957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solidFill>
                  <a:srgbClr val="FF0000"/>
                </a:solidFill>
                <a:latin typeface="Calibri"/>
                <a:cs typeface="Calibri"/>
              </a:rPr>
              <a:t>Vẽ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biểu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đồ</a:t>
            </a:r>
            <a:r>
              <a:rPr sz="12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cột/line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7157" y="2184146"/>
            <a:ext cx="140144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solidFill>
                  <a:srgbClr val="FF0000"/>
                </a:solidFill>
                <a:latin typeface="Calibri"/>
                <a:cs typeface="Calibri"/>
              </a:rPr>
              <a:t>Tùy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chỉnh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 khu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vực/ 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NPP/</a:t>
            </a:r>
            <a:r>
              <a:rPr sz="1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NVBH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4564" y="4573523"/>
            <a:ext cx="4520565" cy="2078989"/>
          </a:xfrm>
          <a:custGeom>
            <a:avLst/>
            <a:gdLst/>
            <a:ahLst/>
            <a:cxnLst/>
            <a:rect l="l" t="t" r="r" b="b"/>
            <a:pathLst>
              <a:path w="4520565" h="2078990">
                <a:moveTo>
                  <a:pt x="0" y="2078736"/>
                </a:moveTo>
                <a:lnTo>
                  <a:pt x="4520184" y="2078736"/>
                </a:lnTo>
                <a:lnTo>
                  <a:pt x="4520184" y="0"/>
                </a:lnTo>
                <a:lnTo>
                  <a:pt x="0" y="0"/>
                </a:lnTo>
                <a:lnTo>
                  <a:pt x="0" y="2078736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46564" y="5102352"/>
            <a:ext cx="728980" cy="82550"/>
          </a:xfrm>
          <a:custGeom>
            <a:avLst/>
            <a:gdLst/>
            <a:ahLst/>
            <a:cxnLst/>
            <a:rect l="l" t="t" r="r" b="b"/>
            <a:pathLst>
              <a:path w="728979" h="82550">
                <a:moveTo>
                  <a:pt x="646556" y="0"/>
                </a:moveTo>
                <a:lnTo>
                  <a:pt x="646556" y="82296"/>
                </a:lnTo>
                <a:lnTo>
                  <a:pt x="701420" y="54864"/>
                </a:lnTo>
                <a:lnTo>
                  <a:pt x="660272" y="54864"/>
                </a:lnTo>
                <a:lnTo>
                  <a:pt x="660272" y="27431"/>
                </a:lnTo>
                <a:lnTo>
                  <a:pt x="701420" y="27431"/>
                </a:lnTo>
                <a:lnTo>
                  <a:pt x="646556" y="0"/>
                </a:lnTo>
                <a:close/>
              </a:path>
              <a:path w="728979" h="82550">
                <a:moveTo>
                  <a:pt x="646556" y="27431"/>
                </a:moveTo>
                <a:lnTo>
                  <a:pt x="0" y="27431"/>
                </a:lnTo>
                <a:lnTo>
                  <a:pt x="0" y="54864"/>
                </a:lnTo>
                <a:lnTo>
                  <a:pt x="646556" y="54864"/>
                </a:lnTo>
                <a:lnTo>
                  <a:pt x="646556" y="27431"/>
                </a:lnTo>
                <a:close/>
              </a:path>
              <a:path w="728979" h="82550">
                <a:moveTo>
                  <a:pt x="701420" y="27431"/>
                </a:moveTo>
                <a:lnTo>
                  <a:pt x="660272" y="27431"/>
                </a:lnTo>
                <a:lnTo>
                  <a:pt x="660272" y="54864"/>
                </a:lnTo>
                <a:lnTo>
                  <a:pt x="701420" y="54864"/>
                </a:lnTo>
                <a:lnTo>
                  <a:pt x="728852" y="41148"/>
                </a:lnTo>
                <a:lnTo>
                  <a:pt x="701420" y="274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709529" y="4911470"/>
            <a:ext cx="126682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Số </a:t>
            </a:r>
            <a:r>
              <a:rPr sz="1400" spc="-10" dirty="0">
                <a:latin typeface="Calibri"/>
                <a:cs typeface="Calibri"/>
              </a:rPr>
              <a:t>liệu </a:t>
            </a:r>
            <a:r>
              <a:rPr sz="1400" dirty="0">
                <a:latin typeface="Calibri"/>
                <a:cs typeface="Calibri"/>
              </a:rPr>
              <a:t>có </a:t>
            </a:r>
            <a:r>
              <a:rPr sz="1400" spc="-20" dirty="0">
                <a:latin typeface="Calibri"/>
                <a:cs typeface="Calibri"/>
              </a:rPr>
              <a:t>thể  </a:t>
            </a:r>
            <a:r>
              <a:rPr sz="1400" spc="-5" dirty="0">
                <a:latin typeface="Calibri"/>
                <a:cs typeface="Calibri"/>
              </a:rPr>
              <a:t>được sử </a:t>
            </a:r>
            <a:r>
              <a:rPr sz="1400" spc="-20" dirty="0">
                <a:latin typeface="Calibri"/>
                <a:cs typeface="Calibri"/>
              </a:rPr>
              <a:t>dụng </a:t>
            </a:r>
            <a:r>
              <a:rPr sz="1400" spc="-10" dirty="0">
                <a:latin typeface="Calibri"/>
                <a:cs typeface="Calibri"/>
              </a:rPr>
              <a:t>để  chấm </a:t>
            </a:r>
            <a:r>
              <a:rPr sz="1400" spc="-5" dirty="0">
                <a:latin typeface="Calibri"/>
                <a:cs typeface="Calibri"/>
              </a:rPr>
              <a:t>công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NVBH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/>
          <p:nvPr/>
        </p:nvSpPr>
        <p:spPr>
          <a:xfrm>
            <a:off x="368808" y="1033272"/>
            <a:ext cx="10235184" cy="3474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7465" y="605028"/>
            <a:ext cx="445389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10" dirty="0">
                <a:latin typeface="Calibri"/>
                <a:cs typeface="Calibri"/>
              </a:rPr>
              <a:t>tính </a:t>
            </a:r>
            <a:r>
              <a:rPr sz="1800" b="1" spc="-5" dirty="0">
                <a:latin typeface="Calibri"/>
                <a:cs typeface="Calibri"/>
              </a:rPr>
              <a:t>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7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46793" y="661949"/>
            <a:ext cx="6632575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6400" y="664463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50706" y="692530"/>
            <a:ext cx="355219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đánh giá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chỉ số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bán</a:t>
            </a:r>
            <a:r>
              <a:rPr sz="2400" spc="-8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13886" y="2184146"/>
            <a:ext cx="119570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solidFill>
                  <a:srgbClr val="FF0000"/>
                </a:solidFill>
                <a:latin typeface="Calibri"/>
                <a:cs typeface="Calibri"/>
              </a:rPr>
              <a:t>Vẽ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biểu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đồ</a:t>
            </a:r>
            <a:r>
              <a:rPr sz="1200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cột/line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7157" y="2184146"/>
            <a:ext cx="140144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35" dirty="0">
                <a:solidFill>
                  <a:srgbClr val="FF0000"/>
                </a:solidFill>
                <a:latin typeface="Calibri"/>
                <a:cs typeface="Calibri"/>
              </a:rPr>
              <a:t>Tùy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chỉnh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dữ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liệu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 khu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vực/ 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NPP/</a:t>
            </a:r>
            <a:r>
              <a:rPr sz="12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NVBH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6748" y="4122420"/>
            <a:ext cx="5450205" cy="387350"/>
          </a:xfrm>
          <a:custGeom>
            <a:avLst/>
            <a:gdLst/>
            <a:ahLst/>
            <a:cxnLst/>
            <a:rect l="l" t="t" r="r" b="b"/>
            <a:pathLst>
              <a:path w="5450205" h="387350">
                <a:moveTo>
                  <a:pt x="0" y="387095"/>
                </a:moveTo>
                <a:lnTo>
                  <a:pt x="5449824" y="387095"/>
                </a:lnTo>
                <a:lnTo>
                  <a:pt x="5449824" y="0"/>
                </a:lnTo>
                <a:lnTo>
                  <a:pt x="0" y="0"/>
                </a:lnTo>
                <a:lnTo>
                  <a:pt x="0" y="387095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44746" y="4545329"/>
            <a:ext cx="2062480" cy="23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Chọn </a:t>
            </a:r>
            <a:r>
              <a:rPr sz="1400" spc="-5" dirty="0">
                <a:latin typeface="Calibri"/>
                <a:cs typeface="Calibri"/>
              </a:rPr>
              <a:t>các chỉ số cần </a:t>
            </a:r>
            <a:r>
              <a:rPr sz="1400" spc="-10" dirty="0">
                <a:latin typeface="Calibri"/>
                <a:cs typeface="Calibri"/>
              </a:rPr>
              <a:t>theo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dõi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076" y="2494026"/>
            <a:ext cx="3176905" cy="2218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600" b="1" u="sng" spc="-5" dirty="0">
                <a:latin typeface="Calibri"/>
                <a:cs typeface="Calibri"/>
              </a:rPr>
              <a:t>Các </a:t>
            </a:r>
            <a:r>
              <a:rPr sz="1600" b="1" u="sng" dirty="0">
                <a:latin typeface="Calibri"/>
                <a:cs typeface="Calibri"/>
              </a:rPr>
              <a:t>chỉ </a:t>
            </a:r>
            <a:r>
              <a:rPr sz="1600" b="1" u="sng" spc="5" dirty="0">
                <a:latin typeface="Calibri"/>
                <a:cs typeface="Calibri"/>
              </a:rPr>
              <a:t>số </a:t>
            </a:r>
            <a:r>
              <a:rPr sz="1600" b="1" u="sng" dirty="0">
                <a:latin typeface="Calibri"/>
                <a:cs typeface="Calibri"/>
              </a:rPr>
              <a:t>theo</a:t>
            </a:r>
            <a:r>
              <a:rPr sz="1600" b="1" u="sng" spc="-105" dirty="0">
                <a:latin typeface="Calibri"/>
                <a:cs typeface="Calibri"/>
              </a:rPr>
              <a:t> </a:t>
            </a:r>
            <a:r>
              <a:rPr sz="1600" b="1" u="sng" dirty="0">
                <a:latin typeface="Calibri"/>
                <a:cs typeface="Calibri"/>
              </a:rPr>
              <a:t>dõi:</a:t>
            </a:r>
            <a:endParaRPr sz="1600">
              <a:latin typeface="Calibri"/>
              <a:cs typeface="Calibri"/>
            </a:endParaRPr>
          </a:p>
          <a:p>
            <a:pPr marR="6985" algn="r">
              <a:lnSpc>
                <a:spcPct val="100000"/>
              </a:lnSpc>
            </a:pPr>
            <a:r>
              <a:rPr sz="1600" spc="5" dirty="0">
                <a:latin typeface="Calibri"/>
                <a:cs typeface="Calibri"/>
              </a:rPr>
              <a:t>% </a:t>
            </a:r>
            <a:r>
              <a:rPr sz="1600" spc="-5" dirty="0">
                <a:latin typeface="Calibri"/>
                <a:cs typeface="Calibri"/>
              </a:rPr>
              <a:t>viếng</a:t>
            </a:r>
            <a:r>
              <a:rPr sz="1600" spc="-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thăm</a:t>
            </a:r>
            <a:endParaRPr sz="1600">
              <a:latin typeface="Calibri"/>
              <a:cs typeface="Calibri"/>
            </a:endParaRPr>
          </a:p>
          <a:p>
            <a:pPr marL="1231900" marR="7620" indent="944880" algn="r">
              <a:lnSpc>
                <a:spcPct val="100000"/>
              </a:lnSpc>
            </a:pPr>
            <a:r>
              <a:rPr sz="1600" spc="5" dirty="0">
                <a:latin typeface="Calibri"/>
                <a:cs typeface="Calibri"/>
              </a:rPr>
              <a:t>%</a:t>
            </a:r>
            <a:r>
              <a:rPr sz="1600" spc="-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đơn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hàng  Nhà thuốc </a:t>
            </a:r>
            <a:r>
              <a:rPr sz="1600" spc="-15" dirty="0">
                <a:latin typeface="Calibri"/>
                <a:cs typeface="Calibri"/>
              </a:rPr>
              <a:t>có </a:t>
            </a:r>
            <a:r>
              <a:rPr sz="1600" dirty="0">
                <a:latin typeface="Calibri"/>
                <a:cs typeface="Calibri"/>
              </a:rPr>
              <a:t>đơn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hàng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600" spc="5" dirty="0">
                <a:latin typeface="Calibri"/>
                <a:cs typeface="Calibri"/>
              </a:rPr>
              <a:t>Độ </a:t>
            </a:r>
            <a:r>
              <a:rPr sz="1600" spc="-5" dirty="0">
                <a:latin typeface="Calibri"/>
                <a:cs typeface="Calibri"/>
              </a:rPr>
              <a:t>phủ ngành </a:t>
            </a:r>
            <a:r>
              <a:rPr sz="1600" spc="5" dirty="0">
                <a:latin typeface="Calibri"/>
                <a:cs typeface="Calibri"/>
              </a:rPr>
              <a:t>hàng, </a:t>
            </a:r>
            <a:r>
              <a:rPr sz="1600" dirty="0">
                <a:latin typeface="Calibri"/>
                <a:cs typeface="Calibri"/>
              </a:rPr>
              <a:t>nhãn</a:t>
            </a:r>
            <a:r>
              <a:rPr sz="1600" spc="-2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hàng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119380" marR="5080" indent="-106680" algn="r">
              <a:lnSpc>
                <a:spcPct val="100000"/>
              </a:lnSpc>
              <a:spcBef>
                <a:spcPts val="5"/>
              </a:spcBef>
            </a:pPr>
            <a:r>
              <a:rPr sz="1600" i="1" spc="-5" dirty="0">
                <a:latin typeface="Calibri"/>
                <a:cs typeface="Calibri"/>
              </a:rPr>
              <a:t>Ghi chú: </a:t>
            </a:r>
            <a:r>
              <a:rPr sz="1600" i="1" dirty="0">
                <a:latin typeface="Calibri"/>
                <a:cs typeface="Calibri"/>
              </a:rPr>
              <a:t>Heat </a:t>
            </a:r>
            <a:r>
              <a:rPr sz="1600" i="1" spc="-5" dirty="0">
                <a:latin typeface="Calibri"/>
                <a:cs typeface="Calibri"/>
              </a:rPr>
              <a:t>map </a:t>
            </a:r>
            <a:r>
              <a:rPr sz="1600" i="1" spc="5" dirty="0">
                <a:latin typeface="Calibri"/>
                <a:cs typeface="Calibri"/>
              </a:rPr>
              <a:t>được </a:t>
            </a:r>
            <a:r>
              <a:rPr sz="1600" i="1" spc="-5" dirty="0">
                <a:latin typeface="Calibri"/>
                <a:cs typeface="Calibri"/>
              </a:rPr>
              <a:t>theo</a:t>
            </a:r>
            <a:r>
              <a:rPr sz="1600" i="1" spc="-35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dõi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theo 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ranh giới </a:t>
            </a:r>
            <a:r>
              <a:rPr sz="1600" i="1" dirty="0">
                <a:latin typeface="Calibri"/>
                <a:cs typeface="Calibri"/>
              </a:rPr>
              <a:t>địa </a:t>
            </a:r>
            <a:r>
              <a:rPr sz="1600" i="1" spc="-35" dirty="0">
                <a:latin typeface="Calibri"/>
                <a:cs typeface="Calibri"/>
              </a:rPr>
              <a:t>lý, </a:t>
            </a:r>
            <a:r>
              <a:rPr sz="1600" i="1" spc="-10" dirty="0">
                <a:latin typeface="Calibri"/>
                <a:cs typeface="Calibri"/>
              </a:rPr>
              <a:t>phù </a:t>
            </a:r>
            <a:r>
              <a:rPr sz="1600" i="1" spc="-5" dirty="0">
                <a:latin typeface="Calibri"/>
                <a:cs typeface="Calibri"/>
              </a:rPr>
              <a:t>hợp </a:t>
            </a:r>
            <a:r>
              <a:rPr sz="1600" i="1" spc="5" dirty="0">
                <a:latin typeface="Calibri"/>
                <a:cs typeface="Calibri"/>
              </a:rPr>
              <a:t>với </a:t>
            </a:r>
            <a:r>
              <a:rPr sz="1600" i="1" spc="-5" dirty="0">
                <a:latin typeface="Calibri"/>
                <a:cs typeface="Calibri"/>
              </a:rPr>
              <a:t>góc</a:t>
            </a:r>
            <a:r>
              <a:rPr sz="1600" i="1" spc="20" dirty="0">
                <a:latin typeface="Calibri"/>
                <a:cs typeface="Calibri"/>
              </a:rPr>
              <a:t> </a:t>
            </a:r>
            <a:r>
              <a:rPr sz="1600" i="1" spc="-15" dirty="0">
                <a:latin typeface="Calibri"/>
                <a:cs typeface="Calibri"/>
              </a:rPr>
              <a:t>nhìn</a:t>
            </a:r>
            <a:endParaRPr sz="16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</a:pPr>
            <a:r>
              <a:rPr sz="1600" i="1" spc="-10" dirty="0">
                <a:latin typeface="Calibri"/>
                <a:cs typeface="Calibri"/>
              </a:rPr>
              <a:t>quản</a:t>
            </a:r>
            <a:r>
              <a:rPr sz="1600" i="1" spc="-50" dirty="0">
                <a:latin typeface="Calibri"/>
                <a:cs typeface="Calibri"/>
              </a:rPr>
              <a:t> </a:t>
            </a:r>
            <a:r>
              <a:rPr sz="1600" i="1" spc="-5" dirty="0">
                <a:latin typeface="Calibri"/>
                <a:cs typeface="Calibri"/>
              </a:rPr>
              <a:t>trị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70519" y="963167"/>
            <a:ext cx="3489960" cy="5894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4591" y="963167"/>
            <a:ext cx="3489960" cy="5894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ts val="325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  <a:p>
            <a:pPr marL="833755">
              <a:lnSpc>
                <a:spcPts val="2770"/>
              </a:lnSpc>
              <a:tabLst>
                <a:tab pos="5626100" algn="l"/>
              </a:tabLst>
            </a:pP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Hiệu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suất </a:t>
            </a:r>
            <a:r>
              <a:rPr sz="1800" b="0" spc="-20" dirty="0">
                <a:solidFill>
                  <a:srgbClr val="000000"/>
                </a:solidFill>
                <a:latin typeface="Calibri"/>
                <a:cs typeface="Calibri"/>
              </a:rPr>
              <a:t>và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tính tuân thủ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của </a:t>
            </a:r>
            <a:r>
              <a:rPr sz="1800" b="1" dirty="0">
                <a:solidFill>
                  <a:srgbClr val="000000"/>
                </a:solidFill>
                <a:latin typeface="Calibri"/>
                <a:cs typeface="Calibri"/>
              </a:rPr>
              <a:t>đội ngũ</a:t>
            </a:r>
            <a:r>
              <a:rPr sz="1800" b="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bán</a:t>
            </a:r>
            <a:r>
              <a:rPr sz="1800" b="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hàng	</a:t>
            </a:r>
            <a:r>
              <a:rPr sz="2400" b="0" spc="-20" dirty="0">
                <a:solidFill>
                  <a:srgbClr val="C00000"/>
                </a:solidFill>
                <a:latin typeface="Calibri"/>
                <a:cs typeface="Calibri"/>
              </a:rPr>
              <a:t>B/c </a:t>
            </a:r>
            <a:r>
              <a:rPr sz="2400" b="0" spc="-10" dirty="0">
                <a:solidFill>
                  <a:srgbClr val="C00000"/>
                </a:solidFill>
                <a:latin typeface="Calibri"/>
                <a:cs typeface="Calibri"/>
              </a:rPr>
              <a:t>Heat </a:t>
            </a:r>
            <a:r>
              <a:rPr sz="2400" b="0" dirty="0">
                <a:solidFill>
                  <a:srgbClr val="C00000"/>
                </a:solidFill>
                <a:latin typeface="Calibri"/>
                <a:cs typeface="Calibri"/>
              </a:rPr>
              <a:t>map – </a:t>
            </a:r>
            <a:r>
              <a:rPr sz="2400" b="0" spc="-60" dirty="0">
                <a:solidFill>
                  <a:srgbClr val="C00000"/>
                </a:solidFill>
                <a:latin typeface="Calibri"/>
                <a:cs typeface="Calibri"/>
              </a:rPr>
              <a:t>Tỷ </a:t>
            </a:r>
            <a:r>
              <a:rPr sz="2400" b="0" dirty="0">
                <a:solidFill>
                  <a:srgbClr val="C00000"/>
                </a:solidFill>
                <a:latin typeface="Calibri"/>
                <a:cs typeface="Calibri"/>
              </a:rPr>
              <a:t>lệ viếng thăm theo </a:t>
            </a:r>
            <a:r>
              <a:rPr sz="2400" b="0" spc="-5" dirty="0">
                <a:solidFill>
                  <a:srgbClr val="C00000"/>
                </a:solidFill>
                <a:latin typeface="Calibri"/>
                <a:cs typeface="Calibri"/>
              </a:rPr>
              <a:t>khu vực </a:t>
            </a:r>
            <a:r>
              <a:rPr sz="2400" b="0" dirty="0">
                <a:solidFill>
                  <a:srgbClr val="C00000"/>
                </a:solidFill>
                <a:latin typeface="Calibri"/>
                <a:cs typeface="Calibri"/>
              </a:rPr>
              <a:t>địa</a:t>
            </a:r>
            <a:r>
              <a:rPr sz="2400" b="0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C00000"/>
                </a:solidFill>
                <a:latin typeface="Calibri"/>
                <a:cs typeface="Calibri"/>
              </a:rPr>
              <a:t>lý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90132" y="2281427"/>
            <a:ext cx="1076325" cy="1009015"/>
          </a:xfrm>
          <a:custGeom>
            <a:avLst/>
            <a:gdLst/>
            <a:ahLst/>
            <a:cxnLst/>
            <a:rect l="l" t="t" r="r" b="b"/>
            <a:pathLst>
              <a:path w="1076325" h="1009014">
                <a:moveTo>
                  <a:pt x="0" y="1008888"/>
                </a:moveTo>
                <a:lnTo>
                  <a:pt x="1075943" y="1008888"/>
                </a:lnTo>
                <a:lnTo>
                  <a:pt x="1075943" y="0"/>
                </a:lnTo>
                <a:lnTo>
                  <a:pt x="0" y="0"/>
                </a:lnTo>
                <a:lnTo>
                  <a:pt x="0" y="100888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73196" y="2746248"/>
            <a:ext cx="2917190" cy="82550"/>
          </a:xfrm>
          <a:custGeom>
            <a:avLst/>
            <a:gdLst/>
            <a:ahLst/>
            <a:cxnLst/>
            <a:rect l="l" t="t" r="r" b="b"/>
            <a:pathLst>
              <a:path w="2917190" h="82550">
                <a:moveTo>
                  <a:pt x="82295" y="0"/>
                </a:moveTo>
                <a:lnTo>
                  <a:pt x="0" y="41148"/>
                </a:lnTo>
                <a:lnTo>
                  <a:pt x="82295" y="82296"/>
                </a:lnTo>
                <a:lnTo>
                  <a:pt x="82295" y="54863"/>
                </a:lnTo>
                <a:lnTo>
                  <a:pt x="68579" y="54863"/>
                </a:lnTo>
                <a:lnTo>
                  <a:pt x="68579" y="27431"/>
                </a:lnTo>
                <a:lnTo>
                  <a:pt x="82295" y="27431"/>
                </a:lnTo>
                <a:lnTo>
                  <a:pt x="82295" y="0"/>
                </a:lnTo>
                <a:close/>
              </a:path>
              <a:path w="2917190" h="82550">
                <a:moveTo>
                  <a:pt x="82295" y="27431"/>
                </a:moveTo>
                <a:lnTo>
                  <a:pt x="68579" y="27431"/>
                </a:lnTo>
                <a:lnTo>
                  <a:pt x="68579" y="54863"/>
                </a:lnTo>
                <a:lnTo>
                  <a:pt x="82295" y="54863"/>
                </a:lnTo>
                <a:lnTo>
                  <a:pt x="82295" y="27431"/>
                </a:lnTo>
                <a:close/>
              </a:path>
              <a:path w="2917190" h="82550">
                <a:moveTo>
                  <a:pt x="2917190" y="27431"/>
                </a:moveTo>
                <a:lnTo>
                  <a:pt x="82295" y="27431"/>
                </a:lnTo>
                <a:lnTo>
                  <a:pt x="82295" y="54863"/>
                </a:lnTo>
                <a:lnTo>
                  <a:pt x="2917190" y="54863"/>
                </a:lnTo>
                <a:lnTo>
                  <a:pt x="2917190" y="274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5411" y="6362700"/>
            <a:ext cx="871855" cy="497205"/>
          </a:xfrm>
          <a:custGeom>
            <a:avLst/>
            <a:gdLst/>
            <a:ahLst/>
            <a:cxnLst/>
            <a:rect l="l" t="t" r="r" b="b"/>
            <a:pathLst>
              <a:path w="871854" h="497204">
                <a:moveTo>
                  <a:pt x="0" y="496823"/>
                </a:moveTo>
                <a:lnTo>
                  <a:pt x="871727" y="496823"/>
                </a:lnTo>
                <a:lnTo>
                  <a:pt x="871727" y="0"/>
                </a:lnTo>
                <a:lnTo>
                  <a:pt x="0" y="0"/>
                </a:lnTo>
                <a:lnTo>
                  <a:pt x="0" y="496823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56803" y="549528"/>
            <a:ext cx="36601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Giám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sát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hoạt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động bán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296" y="1261872"/>
            <a:ext cx="10994136" cy="533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85859" y="3930396"/>
            <a:ext cx="1210310" cy="268605"/>
          </a:xfrm>
          <a:custGeom>
            <a:avLst/>
            <a:gdLst/>
            <a:ahLst/>
            <a:cxnLst/>
            <a:rect l="l" t="t" r="r" b="b"/>
            <a:pathLst>
              <a:path w="1210309" h="268604">
                <a:moveTo>
                  <a:pt x="0" y="268223"/>
                </a:moveTo>
                <a:lnTo>
                  <a:pt x="1210055" y="268223"/>
                </a:lnTo>
                <a:lnTo>
                  <a:pt x="1210055" y="0"/>
                </a:lnTo>
                <a:lnTo>
                  <a:pt x="0" y="0"/>
                </a:lnTo>
                <a:lnTo>
                  <a:pt x="0" y="268223"/>
                </a:lnTo>
                <a:close/>
              </a:path>
            </a:pathLst>
          </a:custGeom>
          <a:ln w="2743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0288" y="4334255"/>
            <a:ext cx="2444750" cy="46037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8735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05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xem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báo cáo bán hàng</a:t>
            </a:r>
            <a:r>
              <a:rPr sz="12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của</a:t>
            </a:r>
            <a:endParaRPr sz="1200">
              <a:latin typeface="Calibri"/>
              <a:cs typeface="Calibri"/>
            </a:endParaRPr>
          </a:p>
          <a:p>
            <a:pPr marL="93980">
              <a:lnSpc>
                <a:spcPct val="100000"/>
              </a:lnSpc>
            </a:pP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tất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cả</a:t>
            </a:r>
            <a:r>
              <a:rPr sz="1200" spc="-7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NVBH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56803" y="549528"/>
            <a:ext cx="36601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Giám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sát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hoạt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động bán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1402080"/>
            <a:ext cx="11042904" cy="5315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427" y="6027420"/>
            <a:ext cx="10238740" cy="335280"/>
          </a:xfrm>
          <a:custGeom>
            <a:avLst/>
            <a:gdLst/>
            <a:ahLst/>
            <a:cxnLst/>
            <a:rect l="l" t="t" r="r" b="b"/>
            <a:pathLst>
              <a:path w="10238740" h="335279">
                <a:moveTo>
                  <a:pt x="0" y="335279"/>
                </a:moveTo>
                <a:lnTo>
                  <a:pt x="10238232" y="335279"/>
                </a:lnTo>
                <a:lnTo>
                  <a:pt x="10238232" y="0"/>
                </a:lnTo>
                <a:lnTo>
                  <a:pt x="0" y="0"/>
                </a:lnTo>
                <a:lnTo>
                  <a:pt x="0" y="335279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3755">
              <a:lnSpc>
                <a:spcPct val="100000"/>
              </a:lnSpc>
            </a:pPr>
            <a:r>
              <a:rPr spc="-15" dirty="0"/>
              <a:t>THEO </a:t>
            </a:r>
            <a:r>
              <a:rPr dirty="0"/>
              <a:t>DÕI </a:t>
            </a:r>
            <a:r>
              <a:rPr spc="-60" dirty="0"/>
              <a:t>VÀ </a:t>
            </a:r>
            <a:r>
              <a:rPr spc="5" dirty="0"/>
              <a:t>KIỂM </a:t>
            </a:r>
            <a:r>
              <a:rPr spc="-55" dirty="0"/>
              <a:t>SOÁT </a:t>
            </a:r>
            <a:r>
              <a:rPr spc="5" dirty="0"/>
              <a:t>TẠI TRỤ</a:t>
            </a:r>
            <a:r>
              <a:rPr spc="-80" dirty="0"/>
              <a:t> </a:t>
            </a:r>
            <a:r>
              <a:rPr spc="5" dirty="0"/>
              <a:t>SỞ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96213" y="623951"/>
            <a:ext cx="45605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Hiệu </a:t>
            </a:r>
            <a:r>
              <a:rPr sz="1800" b="1" spc="-10" dirty="0">
                <a:latin typeface="Calibri"/>
                <a:cs typeface="Calibri"/>
              </a:rPr>
              <a:t>suất </a:t>
            </a:r>
            <a:r>
              <a:rPr sz="1800" b="1" spc="-20" dirty="0">
                <a:latin typeface="Calibri"/>
                <a:cs typeface="Calibri"/>
              </a:rPr>
              <a:t>và </a:t>
            </a:r>
            <a:r>
              <a:rPr sz="1800" b="1" spc="-5" dirty="0">
                <a:latin typeface="Calibri"/>
                <a:cs typeface="Calibri"/>
              </a:rPr>
              <a:t>tính tuân thủ </a:t>
            </a:r>
            <a:r>
              <a:rPr sz="1800" b="1" spc="-10" dirty="0">
                <a:latin typeface="Calibri"/>
                <a:cs typeface="Calibri"/>
              </a:rPr>
              <a:t>của </a:t>
            </a:r>
            <a:r>
              <a:rPr sz="1800" b="1" dirty="0">
                <a:latin typeface="Calibri"/>
                <a:cs typeface="Calibri"/>
              </a:rPr>
              <a:t>đội ngũ </a:t>
            </a:r>
            <a:r>
              <a:rPr sz="1800" b="1" spc="-5" dirty="0">
                <a:latin typeface="Calibri"/>
                <a:cs typeface="Calibri"/>
              </a:rPr>
              <a:t>bán</a:t>
            </a:r>
            <a:r>
              <a:rPr sz="1800" b="1" spc="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hàng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9176" y="521208"/>
            <a:ext cx="6593205" cy="512445"/>
          </a:xfrm>
          <a:custGeom>
            <a:avLst/>
            <a:gdLst/>
            <a:ahLst/>
            <a:cxnLst/>
            <a:rect l="l" t="t" r="r" b="b"/>
            <a:pathLst>
              <a:path w="6593205" h="512444">
                <a:moveTo>
                  <a:pt x="0" y="512063"/>
                </a:moveTo>
                <a:lnTo>
                  <a:pt x="6592824" y="512063"/>
                </a:lnTo>
                <a:lnTo>
                  <a:pt x="659282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56803" y="549528"/>
            <a:ext cx="36601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Giám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sát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hoạt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động bán</a:t>
            </a:r>
            <a:r>
              <a:rPr sz="2400" spc="-1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5" dirty="0">
                <a:solidFill>
                  <a:srgbClr val="C00000"/>
                </a:solidFill>
                <a:latin typeface="Calibri"/>
                <a:cs typeface="Calibri"/>
              </a:rPr>
              <a:t>hàng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296" y="1261872"/>
            <a:ext cx="10994136" cy="533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45508" y="3787140"/>
            <a:ext cx="1003300" cy="567055"/>
          </a:xfrm>
          <a:custGeom>
            <a:avLst/>
            <a:gdLst/>
            <a:ahLst/>
            <a:cxnLst/>
            <a:rect l="l" t="t" r="r" b="b"/>
            <a:pathLst>
              <a:path w="1003300" h="567054">
                <a:moveTo>
                  <a:pt x="0" y="566928"/>
                </a:moveTo>
                <a:lnTo>
                  <a:pt x="1002791" y="566928"/>
                </a:lnTo>
                <a:lnTo>
                  <a:pt x="1002791" y="0"/>
                </a:lnTo>
                <a:lnTo>
                  <a:pt x="0" y="0"/>
                </a:lnTo>
                <a:lnTo>
                  <a:pt x="0" y="566928"/>
                </a:lnTo>
                <a:close/>
              </a:path>
            </a:pathLst>
          </a:custGeom>
          <a:ln w="2743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97351" y="4352544"/>
            <a:ext cx="2783205" cy="46355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9370" rIns="0" bIns="0" rtlCol="0">
            <a:spAutoFit/>
          </a:bodyPr>
          <a:lstStyle/>
          <a:p>
            <a:pPr marL="92710" marR="127000">
              <a:lnSpc>
                <a:spcPct val="100000"/>
              </a:lnSpc>
              <a:spcBef>
                <a:spcPts val="310"/>
              </a:spcBef>
            </a:pP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Chọn “Lộ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trình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bán 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hàng”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để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theo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dõi </a:t>
            </a:r>
            <a:r>
              <a:rPr sz="1200" spc="-5" dirty="0">
                <a:solidFill>
                  <a:srgbClr val="FF0000"/>
                </a:solidFill>
                <a:latin typeface="Calibri"/>
                <a:cs typeface="Calibri"/>
              </a:rPr>
              <a:t>các  điểm bán </a:t>
            </a:r>
            <a:r>
              <a:rPr sz="1200" dirty="0">
                <a:solidFill>
                  <a:srgbClr val="FF0000"/>
                </a:solidFill>
                <a:latin typeface="Calibri"/>
                <a:cs typeface="Calibri"/>
              </a:rPr>
              <a:t>mà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NVBH </a:t>
            </a:r>
            <a:r>
              <a:rPr sz="1200" spc="-15" dirty="0">
                <a:solidFill>
                  <a:srgbClr val="FF0000"/>
                </a:solidFill>
                <a:latin typeface="Calibri"/>
                <a:cs typeface="Calibri"/>
              </a:rPr>
              <a:t>này </a:t>
            </a:r>
            <a:r>
              <a:rPr sz="1200" spc="-10" dirty="0">
                <a:solidFill>
                  <a:srgbClr val="FF0000"/>
                </a:solidFill>
                <a:latin typeface="Calibri"/>
                <a:cs typeface="Calibri"/>
              </a:rPr>
              <a:t>phục</a:t>
            </a:r>
            <a:r>
              <a:rPr sz="12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FF0000"/>
                </a:solidFill>
                <a:latin typeface="Calibri"/>
                <a:cs typeface="Calibri"/>
              </a:rPr>
              <a:t>vụ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1172</Words>
  <Application>Microsoft Office PowerPoint</Application>
  <PresentationFormat>Widescreen</PresentationFormat>
  <Paragraphs>127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Times New Roman</vt:lpstr>
      <vt:lpstr>Office Theme</vt:lpstr>
      <vt:lpstr>PowerPoint Presentation</vt:lpstr>
      <vt:lpstr>THEO DÕI VÀ KIỂM SOÁT TẠI TRỤ SỞ</vt:lpstr>
      <vt:lpstr>THEO DÕI VÀ KIỂM SOÁT TẠI TRỤ SỞ Hiệu suất và tính tuân thủ của đội ngũ bán hàng</vt:lpstr>
      <vt:lpstr>THEO DÕI VÀ KIỂM SOÁT TẠI TRỤ SỞ</vt:lpstr>
      <vt:lpstr>THEO DÕI VÀ KIỂM SOÁT TẠI TRỤ SỞ</vt:lpstr>
      <vt:lpstr>THEO DÕI VÀ KIỂM SOÁT TẠI TRỤ SỞ Hiệu suất và tính tuân thủ của đội ngũ bán hàng B/c Heat map – Tỷ lệ viếng thăm theo khu vực địa lý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THEO DÕI VÀ KIỂM SOÁT TẠI TRỤ SỞ</vt:lpstr>
      <vt:lpstr>PowerPoint Presentation</vt:lpstr>
      <vt:lpstr>BÁO CÁO SFA</vt:lpstr>
      <vt:lpstr>BÁO CÁO SFA</vt:lpstr>
      <vt:lpstr>BÁO CÁO SFA</vt:lpstr>
      <vt:lpstr>BÁO CÁO SFA</vt:lpstr>
      <vt:lpstr>BÁO CÁO SFA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</cp:revision>
  <dcterms:created xsi:type="dcterms:W3CDTF">2017-07-05T10:28:41Z</dcterms:created>
  <dcterms:modified xsi:type="dcterms:W3CDTF">2017-07-05T10:31:32Z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2017-07-05T00:00:00Z</vt:filetime>
  </property>
</Properties>
</file>